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 id="2147483786" r:id="rId5"/>
    <p:sldMasterId id="2147484314" r:id="rId6"/>
    <p:sldMasterId id="2147483648" r:id="rId7"/>
    <p:sldMasterId id="2147484285" r:id="rId8"/>
  </p:sldMasterIdLst>
  <p:notesMasterIdLst>
    <p:notesMasterId r:id="rId120"/>
  </p:notesMasterIdLst>
  <p:handoutMasterIdLst>
    <p:handoutMasterId r:id="rId121"/>
  </p:handoutMasterIdLst>
  <p:sldIdLst>
    <p:sldId id="338" r:id="rId9"/>
    <p:sldId id="813" r:id="rId10"/>
    <p:sldId id="817" r:id="rId11"/>
    <p:sldId id="782" r:id="rId12"/>
    <p:sldId id="331" r:id="rId13"/>
    <p:sldId id="332" r:id="rId14"/>
    <p:sldId id="356" r:id="rId15"/>
    <p:sldId id="696" r:id="rId16"/>
    <p:sldId id="707" r:id="rId17"/>
    <p:sldId id="576" r:id="rId18"/>
    <p:sldId id="352" r:id="rId19"/>
    <p:sldId id="358" r:id="rId20"/>
    <p:sldId id="800" r:id="rId21"/>
    <p:sldId id="543" r:id="rId22"/>
    <p:sldId id="382" r:id="rId23"/>
    <p:sldId id="788" r:id="rId24"/>
    <p:sldId id="594" r:id="rId25"/>
    <p:sldId id="697" r:id="rId26"/>
    <p:sldId id="698" r:id="rId27"/>
    <p:sldId id="699" r:id="rId28"/>
    <p:sldId id="700" r:id="rId29"/>
    <p:sldId id="701" r:id="rId30"/>
    <p:sldId id="816" r:id="rId31"/>
    <p:sldId id="860" r:id="rId32"/>
    <p:sldId id="708" r:id="rId33"/>
    <p:sldId id="790" r:id="rId34"/>
    <p:sldId id="859" r:id="rId35"/>
    <p:sldId id="791" r:id="rId36"/>
    <p:sldId id="709" r:id="rId37"/>
    <p:sldId id="792" r:id="rId38"/>
    <p:sldId id="793" r:id="rId39"/>
    <p:sldId id="794" r:id="rId40"/>
    <p:sldId id="715" r:id="rId41"/>
    <p:sldId id="795" r:id="rId42"/>
    <p:sldId id="809" r:id="rId43"/>
    <p:sldId id="716" r:id="rId44"/>
    <p:sldId id="718" r:id="rId45"/>
    <p:sldId id="719" r:id="rId46"/>
    <p:sldId id="720" r:id="rId47"/>
    <p:sldId id="721" r:id="rId48"/>
    <p:sldId id="728" r:id="rId49"/>
    <p:sldId id="801" r:id="rId50"/>
    <p:sldId id="803" r:id="rId51"/>
    <p:sldId id="802" r:id="rId52"/>
    <p:sldId id="805" r:id="rId53"/>
    <p:sldId id="727" r:id="rId54"/>
    <p:sldId id="723" r:id="rId55"/>
    <p:sldId id="779" r:id="rId56"/>
    <p:sldId id="731" r:id="rId57"/>
    <p:sldId id="742" r:id="rId58"/>
    <p:sldId id="732" r:id="rId59"/>
    <p:sldId id="730" r:id="rId60"/>
    <p:sldId id="729" r:id="rId61"/>
    <p:sldId id="811" r:id="rId62"/>
    <p:sldId id="780" r:id="rId63"/>
    <p:sldId id="733" r:id="rId64"/>
    <p:sldId id="743" r:id="rId65"/>
    <p:sldId id="744" r:id="rId66"/>
    <p:sldId id="818" r:id="rId67"/>
    <p:sldId id="765" r:id="rId68"/>
    <p:sldId id="819" r:id="rId69"/>
    <p:sldId id="820" r:id="rId70"/>
    <p:sldId id="821" r:id="rId71"/>
    <p:sldId id="822" r:id="rId72"/>
    <p:sldId id="823" r:id="rId73"/>
    <p:sldId id="842" r:id="rId74"/>
    <p:sldId id="771" r:id="rId75"/>
    <p:sldId id="798" r:id="rId76"/>
    <p:sldId id="843" r:id="rId77"/>
    <p:sldId id="799" r:id="rId78"/>
    <p:sldId id="806" r:id="rId79"/>
    <p:sldId id="844" r:id="rId80"/>
    <p:sldId id="845" r:id="rId81"/>
    <p:sldId id="846" r:id="rId82"/>
    <p:sldId id="847" r:id="rId83"/>
    <p:sldId id="848" r:id="rId84"/>
    <p:sldId id="849" r:id="rId85"/>
    <p:sldId id="850" r:id="rId86"/>
    <p:sldId id="828" r:id="rId87"/>
    <p:sldId id="851" r:id="rId88"/>
    <p:sldId id="808" r:id="rId89"/>
    <p:sldId id="807" r:id="rId90"/>
    <p:sldId id="852" r:id="rId91"/>
    <p:sldId id="853" r:id="rId92"/>
    <p:sldId id="854" r:id="rId93"/>
    <p:sldId id="855" r:id="rId94"/>
    <p:sldId id="856" r:id="rId95"/>
    <p:sldId id="857" r:id="rId96"/>
    <p:sldId id="858" r:id="rId97"/>
    <p:sldId id="824" r:id="rId98"/>
    <p:sldId id="825" r:id="rId99"/>
    <p:sldId id="826" r:id="rId100"/>
    <p:sldId id="827" r:id="rId101"/>
    <p:sldId id="829" r:id="rId102"/>
    <p:sldId id="830" r:id="rId103"/>
    <p:sldId id="832" r:id="rId104"/>
    <p:sldId id="831" r:id="rId105"/>
    <p:sldId id="833" r:id="rId106"/>
    <p:sldId id="834" r:id="rId107"/>
    <p:sldId id="835" r:id="rId108"/>
    <p:sldId id="738" r:id="rId109"/>
    <p:sldId id="739" r:id="rId110"/>
    <p:sldId id="785" r:id="rId111"/>
    <p:sldId id="815" r:id="rId112"/>
    <p:sldId id="810" r:id="rId113"/>
    <p:sldId id="345" r:id="rId114"/>
    <p:sldId id="812" r:id="rId115"/>
    <p:sldId id="787" r:id="rId116"/>
    <p:sldId id="814" r:id="rId117"/>
    <p:sldId id="347" r:id="rId118"/>
    <p:sldId id="786" r:id="rId119"/>
  </p:sldIdLst>
  <p:sldSz cx="12192000" cy="6858000"/>
  <p:notesSz cx="7010400" cy="92964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1D706-A93B-AA3F-A2C1-4CFEE4490E0F}" name="Jaclyn Cantu" initials="JC" userId="S::jacantu@texasagriculture.gov::0f3ce763-9fa5-4c41-a516-31dee6b39595" providerId="AD"/>
  <p188:author id="{4F3C0F11-F07E-D74C-F738-579B964F067B}" name="Sarah Martin" initials="SM" userId="S::smartin@texasagriculture.gov::604aa6bb-3c72-42b9-9adf-0661bff4472c" providerId="AD"/>
  <p188:author id="{C9EF2562-BBC4-3427-23CC-FA16C6847ED5}" name="Sapphire King" initials="SK" userId="S::sking@texasagriculture.gov::6621ebd4-2483-4574-b5df-3adf62010ddd" providerId="AD"/>
  <p188:author id="{5085527E-66EB-EE9B-70F3-C7011390568E}" name="Kelli Wise" initials="KW" userId="S::kwise@texasagriculture.gov::e6297da8-a145-4fb9-95e0-94367f8b9f21" providerId="AD"/>
  <p188:author id="{7E6B2FC7-0D53-F06A-4EEE-A48656EDF080}" name="Tracy Whitehead" initials="TW" userId="S::twhitehead@texasagriculture.gov::8b87d557-e8a3-41b4-92ad-1662217402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1F5D"/>
    <a:srgbClr val="FFFFFF"/>
    <a:srgbClr val="000000"/>
    <a:srgbClr val="036A38"/>
    <a:srgbClr val="7030A0"/>
    <a:srgbClr val="8A24F0"/>
    <a:srgbClr val="007767"/>
    <a:srgbClr val="EF4B25"/>
    <a:srgbClr val="66B948"/>
    <a:srgbClr val="FA4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B1F687-4683-4D86-836E-2C453D2B4F7C}" v="355" dt="2023-08-09T16:46:07.4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65452" autoAdjust="0"/>
  </p:normalViewPr>
  <p:slideViewPr>
    <p:cSldViewPr snapToGrid="0">
      <p:cViewPr varScale="1">
        <p:scale>
          <a:sx n="52" d="100"/>
          <a:sy n="52" d="100"/>
        </p:scale>
        <p:origin x="1890" y="78"/>
      </p:cViewPr>
      <p:guideLst>
        <p:guide orient="horz" pos="2160"/>
        <p:guide pos="3863"/>
      </p:guideLst>
    </p:cSldViewPr>
  </p:slideViewPr>
  <p:notesTextViewPr>
    <p:cViewPr>
      <p:scale>
        <a:sx n="150" d="100"/>
        <a:sy n="15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theme" Target="theme/theme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microsoft.com/office/2018/10/relationships/authors" Target="author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E95359-07C2-48EE-8FB2-5CB09679140A}"/>
              </a:ext>
            </a:extLst>
          </p:cNvPr>
          <p:cNvSpPr>
            <a:spLocks noGrp="1"/>
          </p:cNvSpPr>
          <p:nvPr>
            <p:ph type="hdr" sz="quarter"/>
          </p:nvPr>
        </p:nvSpPr>
        <p:spPr>
          <a:xfrm>
            <a:off x="0" y="1"/>
            <a:ext cx="3037840" cy="466434"/>
          </a:xfrm>
          <a:prstGeom prst="rect">
            <a:avLst/>
          </a:prstGeom>
        </p:spPr>
        <p:txBody>
          <a:bodyPr vert="horz" lIns="93158" tIns="46580" rIns="93158" bIns="46580" rtlCol="0"/>
          <a:lstStyle>
            <a:lvl1pPr algn="l">
              <a:defRPr sz="1300"/>
            </a:lvl1pPr>
          </a:lstStyle>
          <a:p>
            <a:r>
              <a:rPr lang="en-US">
                <a:latin typeface="Arial" panose="020B0604020202020204" pitchFamily="34" charset="0"/>
              </a:rPr>
              <a:t>RA 103 WBSCM Requisitions: Part II</a:t>
            </a:r>
          </a:p>
        </p:txBody>
      </p:sp>
      <p:sp>
        <p:nvSpPr>
          <p:cNvPr id="3" name="Date Placeholder 2">
            <a:extLst>
              <a:ext uri="{FF2B5EF4-FFF2-40B4-BE49-F238E27FC236}">
                <a16:creationId xmlns:a16="http://schemas.microsoft.com/office/drawing/2014/main" id="{5F079325-D1D5-47B4-953E-4ED6911F2A7B}"/>
              </a:ext>
            </a:extLst>
          </p:cNvPr>
          <p:cNvSpPr>
            <a:spLocks noGrp="1"/>
          </p:cNvSpPr>
          <p:nvPr>
            <p:ph type="dt" sz="quarter" idx="1"/>
          </p:nvPr>
        </p:nvSpPr>
        <p:spPr>
          <a:xfrm>
            <a:off x="3970938" y="1"/>
            <a:ext cx="3037840" cy="466434"/>
          </a:xfrm>
          <a:prstGeom prst="rect">
            <a:avLst/>
          </a:prstGeom>
        </p:spPr>
        <p:txBody>
          <a:bodyPr vert="horz" lIns="93158" tIns="46580" rIns="93158" bIns="46580" rtlCol="0"/>
          <a:lstStyle>
            <a:lvl1pPr algn="r">
              <a:defRPr sz="1300"/>
            </a:lvl1pPr>
          </a:lstStyle>
          <a:p>
            <a:fld id="{468F6ACC-AB99-43A5-A087-36730D7CF588}" type="datetimeFigureOut">
              <a:rPr lang="en-US" smtClean="0">
                <a:latin typeface="Arial" panose="020B0604020202020204" pitchFamily="34" charset="0"/>
              </a:rPr>
              <a:t>9/14/2023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1EC3B75-D497-41F6-BB6E-A1A6E9F2F659}"/>
              </a:ext>
            </a:extLst>
          </p:cNvPr>
          <p:cNvSpPr>
            <a:spLocks noGrp="1"/>
          </p:cNvSpPr>
          <p:nvPr>
            <p:ph type="ftr" sz="quarter" idx="2"/>
          </p:nvPr>
        </p:nvSpPr>
        <p:spPr>
          <a:xfrm>
            <a:off x="0" y="8829968"/>
            <a:ext cx="3037840" cy="466433"/>
          </a:xfrm>
          <a:prstGeom prst="rect">
            <a:avLst/>
          </a:prstGeom>
        </p:spPr>
        <p:txBody>
          <a:bodyPr vert="horz" lIns="93158" tIns="46580" rIns="93158" bIns="46580" rtlCol="0" anchor="b"/>
          <a:lstStyle>
            <a:lvl1pPr algn="l">
              <a:defRPr sz="1300"/>
            </a:lvl1pPr>
          </a:lstStyle>
          <a:p>
            <a:r>
              <a:rPr lang="en-US">
                <a:latin typeface="Arial" panose="020B0604020202020204" pitchFamily="34" charset="0"/>
              </a:rPr>
              <a:t>TDA USDA Foods</a:t>
            </a:r>
          </a:p>
        </p:txBody>
      </p:sp>
      <p:sp>
        <p:nvSpPr>
          <p:cNvPr id="5" name="Slide Number Placeholder 4">
            <a:extLst>
              <a:ext uri="{FF2B5EF4-FFF2-40B4-BE49-F238E27FC236}">
                <a16:creationId xmlns:a16="http://schemas.microsoft.com/office/drawing/2014/main" id="{606723FF-D2C0-4051-8A99-4460F9BF855D}"/>
              </a:ext>
            </a:extLst>
          </p:cNvPr>
          <p:cNvSpPr>
            <a:spLocks noGrp="1"/>
          </p:cNvSpPr>
          <p:nvPr>
            <p:ph type="sldNum" sz="quarter" idx="3"/>
          </p:nvPr>
        </p:nvSpPr>
        <p:spPr>
          <a:xfrm>
            <a:off x="3970938" y="8829968"/>
            <a:ext cx="3037840" cy="466433"/>
          </a:xfrm>
          <a:prstGeom prst="rect">
            <a:avLst/>
          </a:prstGeom>
        </p:spPr>
        <p:txBody>
          <a:bodyPr vert="horz" lIns="93158" tIns="46580" rIns="93158" bIns="46580" rtlCol="0" anchor="b"/>
          <a:lstStyle>
            <a:lvl1pPr algn="r">
              <a:defRPr sz="1300"/>
            </a:lvl1pPr>
          </a:lstStyle>
          <a:p>
            <a:fld id="{DD627919-DA5D-4ED2-92F4-EE585FA700D3}"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63693085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8" tIns="46580" rIns="93158" bIns="46580" rtlCol="0"/>
          <a:lstStyle>
            <a:lvl1pPr algn="l">
              <a:defRPr sz="1300">
                <a:latin typeface="Arial" panose="020B0604020202020204" pitchFamily="34" charset="0"/>
              </a:defRPr>
            </a:lvl1pPr>
          </a:lstStyle>
          <a:p>
            <a:r>
              <a:rPr lang="en-US"/>
              <a:t>RA 103 WBSCM Requisitions: Part II</a:t>
            </a:r>
            <a:endParaRPr lang="id-ID"/>
          </a:p>
        </p:txBody>
      </p:sp>
      <p:sp>
        <p:nvSpPr>
          <p:cNvPr id="3" name="Date Placeholder 2"/>
          <p:cNvSpPr>
            <a:spLocks noGrp="1"/>
          </p:cNvSpPr>
          <p:nvPr>
            <p:ph type="dt" idx="1"/>
          </p:nvPr>
        </p:nvSpPr>
        <p:spPr>
          <a:xfrm>
            <a:off x="3970938" y="1"/>
            <a:ext cx="3037840" cy="466434"/>
          </a:xfrm>
          <a:prstGeom prst="rect">
            <a:avLst/>
          </a:prstGeom>
        </p:spPr>
        <p:txBody>
          <a:bodyPr vert="horz" lIns="93158" tIns="46580" rIns="93158" bIns="46580" rtlCol="0"/>
          <a:lstStyle>
            <a:lvl1pPr algn="r">
              <a:defRPr sz="1300">
                <a:latin typeface="Arial" panose="020B0604020202020204" pitchFamily="34" charset="0"/>
              </a:defRPr>
            </a:lvl1pPr>
          </a:lstStyle>
          <a:p>
            <a:fld id="{1813CEB8-A3C3-4404-9C99-EE809C10ADCA}" type="datetimeFigureOut">
              <a:rPr lang="id-ID" smtClean="0"/>
              <a:pPr/>
              <a:t>14/09/2023</a:t>
            </a:fld>
            <a:endParaRPr lang="id-ID"/>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8" tIns="46580" rIns="93158" bIns="46580" rtlCol="0" anchor="ctr"/>
          <a:lstStyle/>
          <a:p>
            <a:endParaRPr lang="id-ID"/>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8" tIns="46580" rIns="93158" bIns="465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829968"/>
            <a:ext cx="3037840" cy="466433"/>
          </a:xfrm>
          <a:prstGeom prst="rect">
            <a:avLst/>
          </a:prstGeom>
        </p:spPr>
        <p:txBody>
          <a:bodyPr vert="horz" lIns="93158" tIns="46580" rIns="93158" bIns="46580" rtlCol="0" anchor="b"/>
          <a:lstStyle>
            <a:lvl1pPr algn="l">
              <a:defRPr sz="1300">
                <a:latin typeface="Arial" panose="020B0604020202020204" pitchFamily="34" charset="0"/>
              </a:defRPr>
            </a:lvl1pPr>
          </a:lstStyle>
          <a:p>
            <a:r>
              <a:rPr lang="id-ID"/>
              <a:t>TDA USDA Foods</a:t>
            </a:r>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58" tIns="46580" rIns="93158" bIns="46580" rtlCol="0" anchor="b"/>
          <a:lstStyle>
            <a:lvl1pPr algn="r">
              <a:defRPr sz="1300">
                <a:latin typeface="Arial" panose="020B0604020202020204" pitchFamily="34" charset="0"/>
              </a:defRPr>
            </a:lvl1pPr>
          </a:lstStyle>
          <a:p>
            <a:fld id="{7CA3AE7D-D00C-4FD1-BFA5-ACC68E164876}" type="slidenum">
              <a:rPr lang="id-ID" smtClean="0"/>
              <a:pPr/>
              <a:t>‹#›</a:t>
            </a:fld>
            <a:endParaRPr lang="id-ID"/>
          </a:p>
        </p:txBody>
      </p:sp>
    </p:spTree>
    <p:extLst>
      <p:ext uri="{BB962C8B-B14F-4D97-AF65-F5344CB8AC3E}">
        <p14:creationId xmlns:p14="http://schemas.microsoft.com/office/powerpoint/2010/main" val="11068292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a:t>
            </a:fld>
            <a:endParaRPr lang="en-US"/>
          </a:p>
        </p:txBody>
      </p:sp>
      <p:sp>
        <p:nvSpPr>
          <p:cNvPr id="5" name="Footer Placeholder 4">
            <a:extLst>
              <a:ext uri="{FF2B5EF4-FFF2-40B4-BE49-F238E27FC236}">
                <a16:creationId xmlns:a16="http://schemas.microsoft.com/office/drawing/2014/main" id="{2919D8D8-98E3-1DBE-3FDC-A27FEC9E210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8BED957-7708-06FB-5ABB-907FD3B1F064}"/>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261016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11</a:t>
            </a:fld>
            <a:endParaRPr lang="id-ID"/>
          </a:p>
        </p:txBody>
      </p:sp>
      <p:sp>
        <p:nvSpPr>
          <p:cNvPr id="5" name="Footer Placeholder 4">
            <a:extLst>
              <a:ext uri="{FF2B5EF4-FFF2-40B4-BE49-F238E27FC236}">
                <a16:creationId xmlns:a16="http://schemas.microsoft.com/office/drawing/2014/main" id="{58A85A46-EE21-4EA5-F166-1F806AE2B5E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E21790D-E5A3-1D22-EBF0-D4CC1C3E03A4}"/>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8518484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a:cs typeface="Arial"/>
            </a:endParaRPr>
          </a:p>
          <a:p>
            <a:r>
              <a:rPr lang="en-US" b="1" dirty="0">
                <a:latin typeface="Arial"/>
                <a:cs typeface="Arial"/>
              </a:rPr>
              <a:t>Confirmation of Receipt appears after submitting requisitions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101</a:t>
            </a:fld>
            <a:endParaRPr lang="id-ID"/>
          </a:p>
        </p:txBody>
      </p:sp>
      <p:sp>
        <p:nvSpPr>
          <p:cNvPr id="5" name="Footer Placeholder 4">
            <a:extLst>
              <a:ext uri="{FF2B5EF4-FFF2-40B4-BE49-F238E27FC236}">
                <a16:creationId xmlns:a16="http://schemas.microsoft.com/office/drawing/2014/main" id="{66643AC3-76CD-35C8-BFB9-2829C4A5CA91}"/>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6440D30-91D3-939C-3D1A-92E402C62F6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4279268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solidFill>
                  <a:srgbClr val="000000"/>
                </a:solidFill>
                <a:latin typeface="Calibri" panose="020F0502020204030204" pitchFamily="34" charset="0"/>
              </a:rPr>
              <a:t>Review information on slide with RAs</a:t>
            </a:r>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102</a:t>
            </a:fld>
            <a:endParaRPr lang="id-ID"/>
          </a:p>
        </p:txBody>
      </p:sp>
      <p:sp>
        <p:nvSpPr>
          <p:cNvPr id="5" name="Footer Placeholder 4">
            <a:extLst>
              <a:ext uri="{FF2B5EF4-FFF2-40B4-BE49-F238E27FC236}">
                <a16:creationId xmlns:a16="http://schemas.microsoft.com/office/drawing/2014/main" id="{53E72159-0268-C486-7474-9823F94FF66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91CF8A9-3C9A-E63B-CA49-0FA04882B38F}"/>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5012206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Review information slide with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103</a:t>
            </a:fld>
            <a:endParaRPr lang="id-ID"/>
          </a:p>
        </p:txBody>
      </p:sp>
      <p:sp>
        <p:nvSpPr>
          <p:cNvPr id="5" name="Footer Placeholder 4">
            <a:extLst>
              <a:ext uri="{FF2B5EF4-FFF2-40B4-BE49-F238E27FC236}">
                <a16:creationId xmlns:a16="http://schemas.microsoft.com/office/drawing/2014/main" id="{020F0898-4234-7907-8125-CA1A754DE5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591E46B-F3BD-C51C-81C8-BD61C3F476BE}"/>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8883848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solidFill>
                  <a:srgbClr val="000000"/>
                </a:solidFill>
                <a:latin typeface="Calibri" panose="020F0502020204030204" pitchFamily="34" charset="0"/>
              </a:rPr>
              <a:t>Review information on slide with RAs</a:t>
            </a:r>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104</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9397939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t>RAs should complete this assessment question as part of required training.</a:t>
            </a:r>
          </a:p>
          <a:p>
            <a:pPr marL="165261" indent="-165261">
              <a:buFont typeface="Arial" panose="020B0604020202020204" pitchFamily="34" charset="0"/>
              <a:buChar char="•"/>
            </a:pPr>
            <a:r>
              <a:rPr lang="en-US" b="1" dirty="0"/>
              <a:t>RAs can access the question and select the appropriate response by using devices to access the QR code or by using the link on the slide.</a:t>
            </a:r>
          </a:p>
          <a:p>
            <a:endParaRPr lang="en-US" dirty="0"/>
          </a:p>
        </p:txBody>
      </p:sp>
      <p:sp>
        <p:nvSpPr>
          <p:cNvPr id="4" name="Header Placeholder 3"/>
          <p:cNvSpPr>
            <a:spLocks noGrp="1"/>
          </p:cNvSpPr>
          <p:nvPr>
            <p:ph type="hdr" sz="quarter"/>
          </p:nvPr>
        </p:nvSpPr>
        <p:spPr/>
        <p:txBody>
          <a:bodyPr/>
          <a:lstStyle/>
          <a:p>
            <a:r>
              <a:rPr lang="en-US"/>
              <a:t>RA 103 WBSCM Requisitions: Part II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105</a:t>
            </a:fld>
            <a:endParaRPr lang="id-ID"/>
          </a:p>
        </p:txBody>
      </p:sp>
    </p:spTree>
    <p:extLst>
      <p:ext uri="{BB962C8B-B14F-4D97-AF65-F5344CB8AC3E}">
        <p14:creationId xmlns:p14="http://schemas.microsoft.com/office/powerpoint/2010/main" val="29262177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Collect questions in all training settings to create FAQ for RA103.</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106</a:t>
            </a:fld>
            <a:endParaRPr lang="id-ID"/>
          </a:p>
        </p:txBody>
      </p:sp>
      <p:sp>
        <p:nvSpPr>
          <p:cNvPr id="5" name="Footer Placeholder 4">
            <a:extLst>
              <a:ext uri="{FF2B5EF4-FFF2-40B4-BE49-F238E27FC236}">
                <a16:creationId xmlns:a16="http://schemas.microsoft.com/office/drawing/2014/main" id="{82352CAD-0C19-9761-8C1B-C03FB7D861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3AFB8EE-CE5C-E011-F0EC-58E617C3FC64}"/>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015106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Image: https://i.ytimg.com/vi/kfr4z1M6acg/maxresdefault.jpg</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107</a:t>
            </a:fld>
            <a:endParaRPr lang="id-ID"/>
          </a:p>
        </p:txBody>
      </p:sp>
      <p:sp>
        <p:nvSpPr>
          <p:cNvPr id="5" name="Footer Placeholder 4">
            <a:extLst>
              <a:ext uri="{FF2B5EF4-FFF2-40B4-BE49-F238E27FC236}">
                <a16:creationId xmlns:a16="http://schemas.microsoft.com/office/drawing/2014/main" id="{31C5F3B7-85A1-A4D7-B648-C7CEC22BCB3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7E66F73-11C7-33A8-2E21-0EDEA047A8DC}"/>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0653377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 103 WBSCM Requisitions: Part II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108</a:t>
            </a:fld>
            <a:endParaRPr lang="id-ID"/>
          </a:p>
        </p:txBody>
      </p:sp>
    </p:spTree>
    <p:extLst>
      <p:ext uri="{BB962C8B-B14F-4D97-AF65-F5344CB8AC3E}">
        <p14:creationId xmlns:p14="http://schemas.microsoft.com/office/powerpoint/2010/main" val="33504887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Allow time for exploration in NTRN, creating mock requisitions, clarifying questions, etc.</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109</a:t>
            </a:fld>
            <a:endParaRPr lang="id-ID"/>
          </a:p>
        </p:txBody>
      </p:sp>
      <p:sp>
        <p:nvSpPr>
          <p:cNvPr id="5" name="Footer Placeholder 4">
            <a:extLst>
              <a:ext uri="{FF2B5EF4-FFF2-40B4-BE49-F238E27FC236}">
                <a16:creationId xmlns:a16="http://schemas.microsoft.com/office/drawing/2014/main" id="{9719A19F-3AF7-1F78-AE74-8030D5B7F84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E930748-0B64-E79E-E8B2-708C8FB99F6C}"/>
              </a:ext>
            </a:extLst>
          </p:cNvPr>
          <p:cNvSpPr>
            <a:spLocks noGrp="1"/>
          </p:cNvSpPr>
          <p:nvPr>
            <p:ph type="hdr" sz="quarter"/>
          </p:nvPr>
        </p:nvSpPr>
        <p:spPr/>
        <p:txBody>
          <a:bodyPr/>
          <a:lstStyle/>
          <a:p>
            <a:r>
              <a:rPr lang="id-ID"/>
              <a:t>RA 103 WBSCM Requisitions: Part II</a:t>
            </a:r>
          </a:p>
        </p:txBody>
      </p:sp>
    </p:spTree>
    <p:extLst>
      <p:ext uri="{BB962C8B-B14F-4D97-AF65-F5344CB8AC3E}">
        <p14:creationId xmlns:p14="http://schemas.microsoft.com/office/powerpoint/2010/main" val="1013130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110</a:t>
            </a:fld>
            <a:endParaRPr lang="en-US"/>
          </a:p>
        </p:txBody>
      </p:sp>
      <p:sp>
        <p:nvSpPr>
          <p:cNvPr id="5" name="Footer Placeholder 4">
            <a:extLst>
              <a:ext uri="{FF2B5EF4-FFF2-40B4-BE49-F238E27FC236}">
                <a16:creationId xmlns:a16="http://schemas.microsoft.com/office/drawing/2014/main" id="{225D13A1-9C28-C5D0-432A-EE876058107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E58423D-EA60-55CB-C431-D628702BE8CC}"/>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68181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a:buChar char="•"/>
            </a:pPr>
            <a:r>
              <a:rPr lang="en-US" dirty="0">
                <a:latin typeface="Arial"/>
                <a:cs typeface="Arial"/>
              </a:rPr>
              <a:t>Highlight the difference between training environment vs. Production URLs. </a:t>
            </a:r>
            <a:endParaRPr lang="en-US" dirty="0">
              <a:cs typeface="Arial" panose="020B0604020202020204" pitchFamily="34" charset="0"/>
            </a:endParaRPr>
          </a:p>
          <a:p>
            <a:pPr marL="165261" indent="-165261">
              <a:buFont typeface="Arial"/>
              <a:buChar char="•"/>
            </a:pPr>
            <a:r>
              <a:rPr lang="en-US" dirty="0">
                <a:latin typeface="Arial"/>
                <a:cs typeface="Arial"/>
              </a:rPr>
              <a:t>Production environment does not have the "</a:t>
            </a:r>
            <a:r>
              <a:rPr lang="en-US" dirty="0" err="1">
                <a:latin typeface="Arial"/>
                <a:cs typeface="Arial"/>
              </a:rPr>
              <a:t>ntrn</a:t>
            </a:r>
            <a:r>
              <a:rPr lang="en-US" dirty="0">
                <a:latin typeface="Arial"/>
                <a:cs typeface="Arial"/>
              </a:rPr>
              <a:t>" component in the web address.  </a:t>
            </a:r>
            <a:endParaRPr lang="en-US" dirty="0">
              <a:cs typeface="Arial"/>
            </a:endParaRPr>
          </a:p>
          <a:p>
            <a:pPr marL="165261" indent="-165261">
              <a:buFont typeface="Arial"/>
              <a:buChar char="•"/>
            </a:pPr>
            <a:r>
              <a:rPr lang="en-US" dirty="0">
                <a:latin typeface="Arial"/>
                <a:cs typeface="Arial"/>
              </a:rPr>
              <a:t>Logins previously provided via to RAs for training environment </a:t>
            </a:r>
          </a:p>
          <a:p>
            <a:pPr marL="165261" indent="-165261">
              <a:buFont typeface="Arial"/>
              <a:buChar char="•"/>
            </a:pPr>
            <a:r>
              <a:rPr lang="en-US" dirty="0">
                <a:latin typeface="Arial"/>
                <a:cs typeface="Arial"/>
              </a:rPr>
              <a:t>Log in to training environment will be different from login to username for live system which occurs after all required training is complete.</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12</a:t>
            </a:fld>
            <a:endParaRPr lang="id-ID"/>
          </a:p>
        </p:txBody>
      </p:sp>
      <p:sp>
        <p:nvSpPr>
          <p:cNvPr id="5" name="Footer Placeholder 4">
            <a:extLst>
              <a:ext uri="{FF2B5EF4-FFF2-40B4-BE49-F238E27FC236}">
                <a16:creationId xmlns:a16="http://schemas.microsoft.com/office/drawing/2014/main" id="{8516DF93-2558-FE73-895E-2DDD42CB569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498DC6C-B4DA-9285-49F5-61FF7194A97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9252885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111</a:t>
            </a:fld>
            <a:endParaRPr lang="en-US"/>
          </a:p>
        </p:txBody>
      </p:sp>
      <p:sp>
        <p:nvSpPr>
          <p:cNvPr id="5" name="Footer Placeholder 4">
            <a:extLst>
              <a:ext uri="{FF2B5EF4-FFF2-40B4-BE49-F238E27FC236}">
                <a16:creationId xmlns:a16="http://schemas.microsoft.com/office/drawing/2014/main" id="{778905F1-4E1E-2CB2-3EF5-88343959DC5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6C5AFD2-7064-DB2A-727A-F1F52B8EF614}"/>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521370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TRAINER NOTE:</a:t>
            </a:r>
          </a:p>
          <a:p>
            <a:pPr marL="165261" indent="-165261">
              <a:buFont typeface="Arial" panose="020B0604020202020204" pitchFamily="34" charset="0"/>
              <a:buChar char="•"/>
            </a:pPr>
            <a:r>
              <a:rPr lang="en-US" dirty="0">
                <a:latin typeface="Calibri"/>
                <a:cs typeface="Calibri"/>
              </a:rPr>
              <a:t>Training Environment and Live Production Log In Page will look the same.</a:t>
            </a:r>
          </a:p>
          <a:p>
            <a:pPr marL="165261" indent="-165261">
              <a:buFont typeface="Arial" panose="020B0604020202020204" pitchFamily="34" charset="0"/>
              <a:buChar char="•"/>
            </a:pPr>
            <a:r>
              <a:rPr lang="en-US" dirty="0">
                <a:latin typeface="Calibri"/>
                <a:cs typeface="Calibri"/>
              </a:rPr>
              <a:t>If not completed in RA101, Bookmark training environment which includes </a:t>
            </a:r>
            <a:r>
              <a:rPr lang="en-US" b="1" dirty="0">
                <a:latin typeface="Calibri"/>
                <a:cs typeface="Calibri"/>
              </a:rPr>
              <a:t>“</a:t>
            </a:r>
            <a:r>
              <a:rPr lang="en-US" b="1" dirty="0" err="1">
                <a:latin typeface="Calibri"/>
                <a:cs typeface="Calibri"/>
              </a:rPr>
              <a:t>ntrn</a:t>
            </a:r>
            <a:r>
              <a:rPr lang="en-US" b="1" dirty="0">
                <a:latin typeface="Calibri"/>
                <a:cs typeface="Calibri"/>
              </a:rPr>
              <a:t>” </a:t>
            </a:r>
            <a:r>
              <a:rPr lang="en-US" dirty="0">
                <a:latin typeface="Calibri"/>
                <a:cs typeface="Calibri"/>
              </a:rPr>
              <a:t>in the URL.</a:t>
            </a:r>
          </a:p>
          <a:p>
            <a:pPr marL="165261" indent="-165261">
              <a:buFont typeface="Arial" panose="020B0604020202020204" pitchFamily="34" charset="0"/>
              <a:buChar char="•"/>
            </a:pPr>
            <a:r>
              <a:rPr lang="en-US" dirty="0">
                <a:latin typeface="Calibri"/>
                <a:cs typeface="Calibri"/>
              </a:rPr>
              <a:t>Training environment logins will include no personal user information.</a:t>
            </a:r>
          </a:p>
          <a:p>
            <a:pPr marL="165261" indent="-165261">
              <a:buFont typeface="Arial" panose="020B0604020202020204" pitchFamily="34" charset="0"/>
              <a:buChar char="•"/>
            </a:pPr>
            <a:r>
              <a:rPr lang="en-US" dirty="0">
                <a:latin typeface="Calibri"/>
                <a:cs typeface="Calibri"/>
              </a:rPr>
              <a:t>Each ESC region assigned their own set of training logins to distribute between RAs</a:t>
            </a:r>
          </a:p>
          <a:p>
            <a:pPr marL="165261" indent="-165261">
              <a:buFont typeface="Arial" panose="020B0604020202020204" pitchFamily="34" charset="0"/>
              <a:buChar char="•"/>
            </a:pPr>
            <a:r>
              <a:rPr lang="en-US" dirty="0">
                <a:latin typeface="Calibri"/>
                <a:cs typeface="Calibri"/>
              </a:rPr>
              <a:t>The next slides will be a review of WBSCM RA view and reminder to check for new content.  Will be particularly helpful for those conducing training over multiple weeks.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13</a:t>
            </a:fld>
            <a:endParaRPr lang="id-ID"/>
          </a:p>
        </p:txBody>
      </p:sp>
      <p:sp>
        <p:nvSpPr>
          <p:cNvPr id="5" name="Footer Placeholder 4">
            <a:extLst>
              <a:ext uri="{FF2B5EF4-FFF2-40B4-BE49-F238E27FC236}">
                <a16:creationId xmlns:a16="http://schemas.microsoft.com/office/drawing/2014/main" id="{9333F1D2-1B2F-89B7-9B25-EE53D4FDEEE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D99517-742D-7B3D-F776-FE4485FE6A9D}"/>
              </a:ext>
            </a:extLst>
          </p:cNvPr>
          <p:cNvSpPr>
            <a:spLocks noGrp="1"/>
          </p:cNvSpPr>
          <p:nvPr>
            <p:ph type="hdr" sz="quarter"/>
          </p:nvPr>
        </p:nvSpPr>
        <p:spPr/>
        <p:txBody>
          <a:bodyPr/>
          <a:lstStyle/>
          <a:p>
            <a:r>
              <a:rPr lang="id-ID"/>
              <a:t>RA 103 WBSCM Requisitions: Part II</a:t>
            </a:r>
          </a:p>
        </p:txBody>
      </p:sp>
    </p:spTree>
    <p:extLst>
      <p:ext uri="{BB962C8B-B14F-4D97-AF65-F5344CB8AC3E}">
        <p14:creationId xmlns:p14="http://schemas.microsoft.com/office/powerpoint/2010/main" val="236353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User name and organization will show different user roles. Differences in navigation panels will be determined based on roles/level of access. Let participants know what NTRN stands for. (Training Environment)</a:t>
            </a:r>
            <a:endParaRPr lang="en-US">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14</a:t>
            </a:fld>
            <a:endParaRPr lang="id-ID"/>
          </a:p>
        </p:txBody>
      </p:sp>
      <p:sp>
        <p:nvSpPr>
          <p:cNvPr id="5" name="Footer Placeholder 4">
            <a:extLst>
              <a:ext uri="{FF2B5EF4-FFF2-40B4-BE49-F238E27FC236}">
                <a16:creationId xmlns:a16="http://schemas.microsoft.com/office/drawing/2014/main" id="{55B4D21A-17FF-9C52-27BD-2FF3BCE9EE9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7B61D10-D541-3905-6170-7D8B4573CD2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63935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Review importance of checking forum for updates/announcements when they have access to Live Production environment (for Pilot RAs=Jan 2023, for state-wide RAs=Jan 2024)</a:t>
            </a:r>
          </a:p>
        </p:txBody>
      </p:sp>
      <p:sp>
        <p:nvSpPr>
          <p:cNvPr id="4" name="Slide Number Placeholder 3"/>
          <p:cNvSpPr>
            <a:spLocks noGrp="1"/>
          </p:cNvSpPr>
          <p:nvPr>
            <p:ph type="sldNum" sz="quarter" idx="5"/>
          </p:nvPr>
        </p:nvSpPr>
        <p:spPr/>
        <p:txBody>
          <a:bodyPr/>
          <a:lstStyle/>
          <a:p>
            <a:fld id="{7CA3AE7D-D00C-4FD1-BFA5-ACC68E164876}" type="slidenum">
              <a:rPr lang="id-ID" smtClean="0"/>
              <a:pPr/>
              <a:t>15</a:t>
            </a:fld>
            <a:endParaRPr lang="id-ID"/>
          </a:p>
        </p:txBody>
      </p:sp>
      <p:sp>
        <p:nvSpPr>
          <p:cNvPr id="5" name="Footer Placeholder 4">
            <a:extLst>
              <a:ext uri="{FF2B5EF4-FFF2-40B4-BE49-F238E27FC236}">
                <a16:creationId xmlns:a16="http://schemas.microsoft.com/office/drawing/2014/main" id="{D8623BB3-EAFF-0B8F-B8C2-CDF104FF681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CA142A8-CD98-7E4F-F566-53A62A2B8D8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731248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Review information on slide with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16</a:t>
            </a:fld>
            <a:endParaRPr lang="id-ID"/>
          </a:p>
        </p:txBody>
      </p:sp>
      <p:sp>
        <p:nvSpPr>
          <p:cNvPr id="5" name="Footer Placeholder 4">
            <a:extLst>
              <a:ext uri="{FF2B5EF4-FFF2-40B4-BE49-F238E27FC236}">
                <a16:creationId xmlns:a16="http://schemas.microsoft.com/office/drawing/2014/main" id="{3DB0A7EE-4256-F4FD-62CE-2BA53398CB6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DCAFCDD-5475-45C7-CF45-28B38966365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63959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Follow the next set of steps on each slide to request Processing Diversion via Extended Search .</a:t>
            </a:r>
          </a:p>
          <a:p>
            <a:endParaRPr lang="en-US" b="1" dirty="0">
              <a:latin typeface="Arial"/>
              <a:cs typeface="Arial"/>
            </a:endParaRPr>
          </a:p>
          <a:p>
            <a:r>
              <a:rPr lang="en-US" b="1" dirty="0">
                <a:latin typeface="Arial"/>
                <a:cs typeface="Arial"/>
              </a:rPr>
              <a:t>Order Managers will select the Operations module tab, then select Order Management from the Navigation Panel</a:t>
            </a:r>
          </a:p>
        </p:txBody>
      </p:sp>
      <p:sp>
        <p:nvSpPr>
          <p:cNvPr id="4" name="Slide Number Placeholder 3"/>
          <p:cNvSpPr>
            <a:spLocks noGrp="1"/>
          </p:cNvSpPr>
          <p:nvPr>
            <p:ph type="sldNum" sz="quarter" idx="5"/>
          </p:nvPr>
        </p:nvSpPr>
        <p:spPr/>
        <p:txBody>
          <a:bodyPr/>
          <a:lstStyle/>
          <a:p>
            <a:fld id="{7CA3AE7D-D00C-4FD1-BFA5-ACC68E164876}" type="slidenum">
              <a:rPr lang="id-ID" smtClean="0"/>
              <a:pPr/>
              <a:t>17</a:t>
            </a:fld>
            <a:endParaRPr lang="id-ID"/>
          </a:p>
        </p:txBody>
      </p:sp>
      <p:sp>
        <p:nvSpPr>
          <p:cNvPr id="5" name="Footer Placeholder 4">
            <a:extLst>
              <a:ext uri="{FF2B5EF4-FFF2-40B4-BE49-F238E27FC236}">
                <a16:creationId xmlns:a16="http://schemas.microsoft.com/office/drawing/2014/main" id="{A4DA848A-7AED-0589-1F37-85A6911DFF5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D25FC21-0DE0-C50C-1097-1C1AC7E012E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5241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1" dirty="0">
                <a:cs typeface="Arial"/>
              </a:rPr>
            </a:br>
            <a:r>
              <a:rPr lang="en-US" b="1" dirty="0">
                <a:latin typeface="Arial"/>
                <a:cs typeface="Arial"/>
              </a:rPr>
              <a:t>NOTE: The Product Catalog Screen may auto-populate.</a:t>
            </a:r>
          </a:p>
          <a:p>
            <a:r>
              <a:rPr lang="en-US" b="1" dirty="0">
                <a:latin typeface="Arial"/>
                <a:cs typeface="Arial"/>
              </a:rPr>
              <a:t>Click on Domestic Order Entry</a:t>
            </a:r>
          </a:p>
          <a:p>
            <a:endParaRPr lang="en-US" b="1" dirty="0"/>
          </a:p>
          <a:p>
            <a:r>
              <a:rPr lang="en-US" b="1" dirty="0"/>
              <a:t>At this point of the fulfillment process, RAs will request their foods to be delivered to their desired Ship-To destination of their state-approved, bid-awarded, selected Processor for Processing Diversion requests. TDA will submit those requests to USDA on their behalf.</a:t>
            </a:r>
          </a:p>
        </p:txBody>
      </p:sp>
      <p:sp>
        <p:nvSpPr>
          <p:cNvPr id="4" name="Slide Number Placeholder 3"/>
          <p:cNvSpPr>
            <a:spLocks noGrp="1"/>
          </p:cNvSpPr>
          <p:nvPr>
            <p:ph type="sldNum" sz="quarter" idx="5"/>
          </p:nvPr>
        </p:nvSpPr>
        <p:spPr/>
        <p:txBody>
          <a:bodyPr/>
          <a:lstStyle/>
          <a:p>
            <a:fld id="{7CA3AE7D-D00C-4FD1-BFA5-ACC68E164876}" type="slidenum">
              <a:rPr lang="id-ID" smtClean="0"/>
              <a:pPr/>
              <a:t>18</a:t>
            </a:fld>
            <a:endParaRPr lang="id-ID"/>
          </a:p>
        </p:txBody>
      </p:sp>
      <p:sp>
        <p:nvSpPr>
          <p:cNvPr id="5" name="Footer Placeholder 4">
            <a:extLst>
              <a:ext uri="{FF2B5EF4-FFF2-40B4-BE49-F238E27FC236}">
                <a16:creationId xmlns:a16="http://schemas.microsoft.com/office/drawing/2014/main" id="{4888B6CF-A17A-E9FF-4F5F-3E6C279B53F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55A504B-69D2-673A-F062-730700074181}"/>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56829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RAs will not need to select programs when creating requisition via </a:t>
            </a:r>
            <a:r>
              <a:rPr lang="en-US" b="1" dirty="0">
                <a:latin typeface="Arial"/>
                <a:cs typeface="Arial"/>
              </a:rPr>
              <a:t>Extended Search.</a:t>
            </a:r>
          </a:p>
          <a:p>
            <a:endParaRPr lang="en-US" dirty="0">
              <a:latin typeface="Arial"/>
              <a:cs typeface="Arial"/>
            </a:endParaRPr>
          </a:p>
          <a:p>
            <a:r>
              <a:rPr lang="en-US" b="1" dirty="0">
                <a:latin typeface="Arial"/>
                <a:cs typeface="Arial"/>
              </a:rPr>
              <a:t>NOTE: Remind users that this is not an ORDER despite the name of the entry screen.  This is a REQUISITION for TDA to order on behalf of RAs/CEs.</a:t>
            </a:r>
            <a:endParaRPr lang="en-US" b="1" dirty="0"/>
          </a:p>
        </p:txBody>
      </p:sp>
      <p:sp>
        <p:nvSpPr>
          <p:cNvPr id="4" name="Slide Number Placeholder 3"/>
          <p:cNvSpPr>
            <a:spLocks noGrp="1"/>
          </p:cNvSpPr>
          <p:nvPr>
            <p:ph type="sldNum" sz="quarter" idx="5"/>
          </p:nvPr>
        </p:nvSpPr>
        <p:spPr/>
        <p:txBody>
          <a:bodyPr/>
          <a:lstStyle/>
          <a:p>
            <a:fld id="{7CA3AE7D-D00C-4FD1-BFA5-ACC68E164876}" type="slidenum">
              <a:rPr lang="id-ID" smtClean="0"/>
              <a:pPr/>
              <a:t>19</a:t>
            </a:fld>
            <a:endParaRPr lang="id-ID"/>
          </a:p>
        </p:txBody>
      </p:sp>
      <p:sp>
        <p:nvSpPr>
          <p:cNvPr id="5" name="Footer Placeholder 4">
            <a:extLst>
              <a:ext uri="{FF2B5EF4-FFF2-40B4-BE49-F238E27FC236}">
                <a16:creationId xmlns:a16="http://schemas.microsoft.com/office/drawing/2014/main" id="{BB83BF0E-8DAA-563D-9619-25736BF5198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20416D1-D667-BF9F-A8E9-F252501101D4}"/>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21955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To enlarge main content area, hide navigation panel by clicking arrow.</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20</a:t>
            </a:fld>
            <a:endParaRPr lang="id-ID"/>
          </a:p>
        </p:txBody>
      </p:sp>
      <p:sp>
        <p:nvSpPr>
          <p:cNvPr id="5" name="Footer Placeholder 4">
            <a:extLst>
              <a:ext uri="{FF2B5EF4-FFF2-40B4-BE49-F238E27FC236}">
                <a16:creationId xmlns:a16="http://schemas.microsoft.com/office/drawing/2014/main" id="{807D87DB-0F3D-3289-B714-1E094FF2E61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9319111-E519-0AD1-A375-F7BBB17F132F}"/>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18425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700" dirty="0">
                <a:solidFill>
                  <a:srgbClr val="000000"/>
                </a:solidFill>
                <a:latin typeface="Calibri" panose="020F0502020204030204" pitchFamily="34" charset="0"/>
              </a:rPr>
              <a:t>Review information on slide with RAs. If presenting on same day as RA103 Part II, ESCs can hide this slide</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defTabSz="881390">
              <a:defRPr/>
            </a:pPr>
            <a:fld id="{7CA3AE7D-D00C-4FD1-BFA5-ACC68E164876}" type="slidenum">
              <a:rPr lang="id-ID" sz="1200">
                <a:solidFill>
                  <a:prstClr val="black"/>
                </a:solidFill>
              </a:rPr>
              <a:pPr defTabSz="881390">
                <a:defRPr/>
              </a:pPr>
              <a:t>2</a:t>
            </a:fld>
            <a:endParaRPr lang="id-ID" sz="1200">
              <a:solidFill>
                <a:prstClr val="black"/>
              </a:solidFill>
            </a:endParaRPr>
          </a:p>
        </p:txBody>
      </p:sp>
      <p:sp>
        <p:nvSpPr>
          <p:cNvPr id="5" name="Footer Placeholder 4">
            <a:extLst>
              <a:ext uri="{FF2B5EF4-FFF2-40B4-BE49-F238E27FC236}">
                <a16:creationId xmlns:a16="http://schemas.microsoft.com/office/drawing/2014/main" id="{7345ABE5-2472-B84D-2A88-AB3BF9423AE9}"/>
              </a:ext>
            </a:extLst>
          </p:cNvPr>
          <p:cNvSpPr>
            <a:spLocks noGrp="1"/>
          </p:cNvSpPr>
          <p:nvPr>
            <p:ph type="ftr" sz="quarter" idx="4"/>
          </p:nvPr>
        </p:nvSpPr>
        <p:spPr/>
        <p:txBody>
          <a:bodyPr/>
          <a:lstStyle/>
          <a:p>
            <a:pPr defTabSz="881390">
              <a:defRPr/>
            </a:pPr>
            <a:r>
              <a:rPr lang="id-ID" sz="1200">
                <a:solidFill>
                  <a:prstClr val="black"/>
                </a:solidFill>
              </a:rPr>
              <a:t>TDA USDA Foods</a:t>
            </a:r>
          </a:p>
        </p:txBody>
      </p:sp>
      <p:sp>
        <p:nvSpPr>
          <p:cNvPr id="6" name="Header Placeholder 5">
            <a:extLst>
              <a:ext uri="{FF2B5EF4-FFF2-40B4-BE49-F238E27FC236}">
                <a16:creationId xmlns:a16="http://schemas.microsoft.com/office/drawing/2014/main" id="{6F16598D-6092-594D-16D9-8A63BFA38FA7}"/>
              </a:ext>
            </a:extLst>
          </p:cNvPr>
          <p:cNvSpPr>
            <a:spLocks noGrp="1"/>
          </p:cNvSpPr>
          <p:nvPr>
            <p:ph type="hdr" sz="quarter"/>
          </p:nvPr>
        </p:nvSpPr>
        <p:spPr/>
        <p:txBody>
          <a:bodyPr/>
          <a:lstStyle/>
          <a:p>
            <a:pPr defTabSz="881390">
              <a:defRPr/>
            </a:pPr>
            <a:r>
              <a:rPr lang="id-ID" sz="1200">
                <a:solidFill>
                  <a:prstClr val="black"/>
                </a:solidFill>
              </a:rPr>
              <a:t>RA 103 WBSCM Requisitions: Part II</a:t>
            </a:r>
          </a:p>
        </p:txBody>
      </p:sp>
    </p:spTree>
    <p:extLst>
      <p:ext uri="{BB962C8B-B14F-4D97-AF65-F5344CB8AC3E}">
        <p14:creationId xmlns:p14="http://schemas.microsoft.com/office/powerpoint/2010/main" val="3865044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NOTE: Remind users that this is not an ORDER despite the name of the entry screen.  This is a REQUISITION for SDA to order on behalf of CEs.</a:t>
            </a:r>
          </a:p>
        </p:txBody>
      </p:sp>
      <p:sp>
        <p:nvSpPr>
          <p:cNvPr id="4" name="Slide Number Placeholder 3"/>
          <p:cNvSpPr>
            <a:spLocks noGrp="1"/>
          </p:cNvSpPr>
          <p:nvPr>
            <p:ph type="sldNum" sz="quarter" idx="5"/>
          </p:nvPr>
        </p:nvSpPr>
        <p:spPr/>
        <p:txBody>
          <a:bodyPr/>
          <a:lstStyle/>
          <a:p>
            <a:fld id="{7CA3AE7D-D00C-4FD1-BFA5-ACC68E164876}" type="slidenum">
              <a:rPr lang="id-ID" smtClean="0"/>
              <a:pPr/>
              <a:t>21</a:t>
            </a:fld>
            <a:endParaRPr lang="id-ID"/>
          </a:p>
        </p:txBody>
      </p:sp>
      <p:sp>
        <p:nvSpPr>
          <p:cNvPr id="5" name="Footer Placeholder 4">
            <a:extLst>
              <a:ext uri="{FF2B5EF4-FFF2-40B4-BE49-F238E27FC236}">
                <a16:creationId xmlns:a16="http://schemas.microsoft.com/office/drawing/2014/main" id="{4450F5AF-02FD-6993-68D0-1841CCBA6A5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BA48E57-E653-4E1D-3EBA-DD45B2B26E8C}"/>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280061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solidFill>
                  <a:srgbClr val="000000"/>
                </a:solidFill>
                <a:latin typeface="Calibri" panose="020F0502020204030204" pitchFamily="34" charset="0"/>
              </a:rPr>
              <a:t>Review information on slide with RAs</a:t>
            </a:r>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22</a:t>
            </a:fld>
            <a:endParaRPr lang="id-ID"/>
          </a:p>
        </p:txBody>
      </p:sp>
      <p:sp>
        <p:nvSpPr>
          <p:cNvPr id="5" name="Footer Placeholder 4">
            <a:extLst>
              <a:ext uri="{FF2B5EF4-FFF2-40B4-BE49-F238E27FC236}">
                <a16:creationId xmlns:a16="http://schemas.microsoft.com/office/drawing/2014/main" id="{F886AA00-A047-08D8-7630-6EB9ED254D5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00F43FA-54A1-B1F9-639C-62134073F8E0}"/>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26310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cs typeface="Arial"/>
              </a:rPr>
              <a:t>During the pilot, RAs who ordered processing items via catalog had a high proportion of materials sent to the wrong processor.</a:t>
            </a:r>
          </a:p>
          <a:p>
            <a:pPr marL="171450" indent="-171450">
              <a:buFont typeface="Arial" panose="020B0604020202020204" pitchFamily="34" charset="0"/>
              <a:buChar char="•"/>
            </a:pPr>
            <a:r>
              <a:rPr lang="en-US" b="1" dirty="0">
                <a:cs typeface="Arial"/>
              </a:rPr>
              <a:t>Those requests were cancelled and RAs were unable to make corrections or submit new requests to the correct processors</a:t>
            </a:r>
          </a:p>
        </p:txBody>
      </p:sp>
      <p:sp>
        <p:nvSpPr>
          <p:cNvPr id="4" name="Slide Number Placeholder 3"/>
          <p:cNvSpPr>
            <a:spLocks noGrp="1"/>
          </p:cNvSpPr>
          <p:nvPr>
            <p:ph type="sldNum" sz="quarter" idx="5"/>
          </p:nvPr>
        </p:nvSpPr>
        <p:spPr/>
        <p:txBody>
          <a:bodyPr/>
          <a:lstStyle/>
          <a:p>
            <a:fld id="{7CA3AE7D-D00C-4FD1-BFA5-ACC68E164876}" type="slidenum">
              <a:rPr lang="id-ID" smtClean="0"/>
              <a:pPr/>
              <a:t>23</a:t>
            </a:fld>
            <a:endParaRPr lang="id-ID"/>
          </a:p>
        </p:txBody>
      </p:sp>
      <p:sp>
        <p:nvSpPr>
          <p:cNvPr id="5" name="Footer Placeholder 4">
            <a:extLst>
              <a:ext uri="{FF2B5EF4-FFF2-40B4-BE49-F238E27FC236}">
                <a16:creationId xmlns:a16="http://schemas.microsoft.com/office/drawing/2014/main" id="{1098D367-74EA-F6A3-8B72-E1A69583886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3916FF0-0C9F-AFF1-26B3-BFAF715C8194}"/>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590272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914266">
              <a:buFont typeface="Arial" panose="020B0604020202020204" pitchFamily="34" charset="0"/>
              <a:buChar char="•"/>
              <a:defRPr/>
            </a:pPr>
            <a:r>
              <a:rPr lang="en-US" dirty="0">
                <a:latin typeface="Arial"/>
                <a:cs typeface="Arial"/>
              </a:rPr>
              <a:t>Before choosing materials to search for via Extended Search, reference the list of approved processors sheet found on the USDA Foods Processing Information page on </a:t>
            </a:r>
            <a:r>
              <a:rPr lang="en-US" dirty="0" err="1">
                <a:latin typeface="Arial"/>
                <a:cs typeface="Arial"/>
              </a:rPr>
              <a:t>SquareMeals</a:t>
            </a:r>
            <a:r>
              <a:rPr lang="en-US" dirty="0">
                <a:latin typeface="Arial"/>
                <a:cs typeface="Arial"/>
              </a:rPr>
              <a:t> (hyperlinked in slide—scroll down to Approved Processors section) to find material/product codes to send to bid-awarded processors. </a:t>
            </a:r>
            <a:br>
              <a:rPr lang="en-US" dirty="0">
                <a:latin typeface="Arial"/>
                <a:cs typeface="Arial"/>
              </a:rPr>
            </a:br>
            <a:endParaRPr lang="en-US" dirty="0">
              <a:latin typeface="Arial"/>
              <a:cs typeface="Arial"/>
            </a:endParaRPr>
          </a:p>
          <a:p>
            <a:pPr marL="165261" indent="-165261" defTabSz="914266">
              <a:buFont typeface="Arial" panose="020B0604020202020204" pitchFamily="34" charset="0"/>
              <a:buChar char="•"/>
              <a:defRPr/>
            </a:pPr>
            <a:r>
              <a:rPr lang="en-US" dirty="0">
                <a:latin typeface="Arial"/>
                <a:cs typeface="Arial"/>
              </a:rPr>
              <a:t>https://squaremeals.org/Programs/Food-Distribution-Program-for-NSLP/USDA-Foods-Processing-Information</a:t>
            </a:r>
            <a:br>
              <a:rPr lang="en-US" dirty="0">
                <a:latin typeface="Arial"/>
                <a:cs typeface="Arial"/>
              </a:rPr>
            </a:br>
            <a:br>
              <a:rPr lang="en-US" dirty="0">
                <a:latin typeface="Arial"/>
                <a:cs typeface="Arial"/>
              </a:rPr>
            </a:br>
            <a:br>
              <a:rPr lang="en-US" dirty="0">
                <a:latin typeface="Arial"/>
                <a:cs typeface="Arial"/>
              </a:rPr>
            </a:br>
            <a:endParaRPr lang="en-US" dirty="0">
              <a:latin typeface="Arial"/>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3AE7D-D00C-4FD1-BFA5-ACC68E164876}" type="slidenum">
              <a:rPr kumimoji="0" lang="id-ID"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d-ID"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9EE30F1-3F12-D2EC-C301-1B8442E694F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TDA USDA Foods</a:t>
            </a:r>
          </a:p>
        </p:txBody>
      </p:sp>
      <p:sp>
        <p:nvSpPr>
          <p:cNvPr id="6" name="Header Placeholder 5">
            <a:extLst>
              <a:ext uri="{FF2B5EF4-FFF2-40B4-BE49-F238E27FC236}">
                <a16:creationId xmlns:a16="http://schemas.microsoft.com/office/drawing/2014/main" id="{CDC91C35-A72E-1C50-CA4A-BE6A87139B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 103 WBSCM Requisitions: Part II</a:t>
            </a:r>
            <a:endParaRPr kumimoji="0" lang="id-ID"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84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914266">
              <a:buFont typeface="Arial" panose="020B0604020202020204" pitchFamily="34" charset="0"/>
              <a:buChar char="•"/>
              <a:defRPr/>
            </a:pPr>
            <a:r>
              <a:rPr lang="en-US" dirty="0">
                <a:latin typeface="Arial"/>
                <a:cs typeface="Arial"/>
              </a:rPr>
              <a:t>Find RA bid-awarded processor on spreadsheet</a:t>
            </a:r>
          </a:p>
          <a:p>
            <a:pPr marL="165261" indent="-165261" defTabSz="914266">
              <a:buFont typeface="Arial" panose="020B0604020202020204" pitchFamily="34" charset="0"/>
              <a:buChar char="•"/>
              <a:defRPr/>
            </a:pPr>
            <a:r>
              <a:rPr lang="en-US" dirty="0">
                <a:latin typeface="Arial"/>
                <a:cs typeface="Arial"/>
              </a:rPr>
              <a:t>Locate product numbers accepted by bid-awarded processors.</a:t>
            </a:r>
          </a:p>
          <a:p>
            <a:pPr marL="165261" indent="-165261" defTabSz="914266">
              <a:buFont typeface="Arial" panose="020B0604020202020204" pitchFamily="34" charset="0"/>
              <a:buChar char="•"/>
              <a:defRPr/>
            </a:pPr>
            <a:r>
              <a:rPr lang="en-US" dirty="0">
                <a:latin typeface="Arial"/>
                <a:cs typeface="Arial"/>
              </a:rPr>
              <a:t>Use these numbers to request via “Extended Search” (See next slides for directions)</a:t>
            </a:r>
          </a:p>
          <a:p>
            <a:pPr marL="0" indent="0" defTabSz="914266">
              <a:buFont typeface="Arial" panose="020B0604020202020204" pitchFamily="34" charset="0"/>
              <a:buNone/>
              <a:defRPr/>
            </a:pPr>
            <a:endParaRPr lang="en-US" dirty="0">
              <a:latin typeface="Arial"/>
              <a:cs typeface="Arial"/>
            </a:endParaRPr>
          </a:p>
          <a:p>
            <a:pPr marL="0" indent="0" defTabSz="914266">
              <a:buFont typeface="Arial" panose="020B0604020202020204" pitchFamily="34" charset="0"/>
              <a:buNone/>
              <a:defRPr/>
            </a:pPr>
            <a:r>
              <a:rPr lang="en-US" b="1" dirty="0">
                <a:latin typeface="Arial"/>
                <a:cs typeface="Arial"/>
              </a:rPr>
              <a:t>NOTE: In this example, Foster Farms is used as the bid-awarded processor accepting material/product number 100103.</a:t>
            </a:r>
          </a:p>
          <a:p>
            <a:pPr marL="171450" indent="-171450" defTabSz="914266">
              <a:buFont typeface="Arial" panose="020B0604020202020204" pitchFamily="34" charset="0"/>
              <a:buChar char="•"/>
              <a:defRPr/>
            </a:pPr>
            <a:r>
              <a:rPr lang="en-US" b="1" dirty="0">
                <a:latin typeface="Arial"/>
                <a:cs typeface="Arial"/>
              </a:rPr>
              <a:t>The LOM (Processing Tab) on this spreadsheet lists material descriptions for each material/product number.</a:t>
            </a:r>
            <a:endParaRPr lang="en-US" dirty="0">
              <a:latin typeface="Arial"/>
              <a:cs typeface="Arial"/>
            </a:endParaRPr>
          </a:p>
          <a:p>
            <a:pPr marL="165261" indent="-165261" defTabSz="914266">
              <a:buFont typeface="Arial" panose="020B0604020202020204" pitchFamily="34" charset="0"/>
              <a:buChar char="•"/>
              <a:defRPr/>
            </a:pPr>
            <a:r>
              <a:rPr lang="en-US" b="1" dirty="0">
                <a:latin typeface="Arial"/>
                <a:cs typeface="Arial"/>
              </a:rPr>
              <a:t>Examples for extended search in the next slides will use 100103 Chicken Large Chilled Bulk</a:t>
            </a:r>
            <a:br>
              <a:rPr lang="en-US" dirty="0">
                <a:latin typeface="Arial"/>
                <a:cs typeface="Arial"/>
              </a:rPr>
            </a:br>
            <a:br>
              <a:rPr lang="en-US" dirty="0">
                <a:latin typeface="Arial"/>
                <a:cs typeface="Arial"/>
              </a:rPr>
            </a:br>
            <a:endParaRPr lang="en-US" dirty="0">
              <a:latin typeface="Arial"/>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3AE7D-D00C-4FD1-BFA5-ACC68E164876}" type="slidenum">
              <a:rPr kumimoji="0" lang="id-ID"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19EE30F1-3F12-D2EC-C301-1B8442E694F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TDA USDA Foods</a:t>
            </a:r>
          </a:p>
        </p:txBody>
      </p:sp>
      <p:sp>
        <p:nvSpPr>
          <p:cNvPr id="6" name="Header Placeholder 5">
            <a:extLst>
              <a:ext uri="{FF2B5EF4-FFF2-40B4-BE49-F238E27FC236}">
                <a16:creationId xmlns:a16="http://schemas.microsoft.com/office/drawing/2014/main" id="{CDC91C35-A72E-1C50-CA4A-BE6A87139BD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 103 WBSCM Requisitions: Part II</a:t>
            </a:r>
            <a:endParaRPr kumimoji="0" lang="id-ID"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1588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a:cs typeface="Arial"/>
              </a:rPr>
              <a:t>RAs will use Extended Search to search processing items via material/product number from list of approved processors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a:cs typeface="Arial"/>
              </a:rPr>
              <a:t>Click on Extended Search to enter material/product numbers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26</a:t>
            </a:fld>
            <a:endParaRPr lang="id-ID"/>
          </a:p>
        </p:txBody>
      </p:sp>
      <p:sp>
        <p:nvSpPr>
          <p:cNvPr id="5" name="Footer Placeholder 4">
            <a:extLst>
              <a:ext uri="{FF2B5EF4-FFF2-40B4-BE49-F238E27FC236}">
                <a16:creationId xmlns:a16="http://schemas.microsoft.com/office/drawing/2014/main" id="{9399287C-7637-C8E2-D6D3-9277310B856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35FC594-BC00-7275-B1F8-F446B6BA5075}"/>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355662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914266">
              <a:buFont typeface="Arial" panose="020B0604020202020204" pitchFamily="34" charset="0"/>
              <a:buChar char="•"/>
              <a:defRPr/>
            </a:pPr>
            <a:r>
              <a:rPr lang="en-US" dirty="0">
                <a:latin typeface="Arial"/>
                <a:cs typeface="Arial"/>
              </a:rPr>
              <a:t>Reference the List of Approved Processors Sheet found on the USDA Foods Processing Information page on </a:t>
            </a:r>
            <a:r>
              <a:rPr lang="en-US" dirty="0" err="1">
                <a:latin typeface="Arial"/>
                <a:cs typeface="Arial"/>
              </a:rPr>
              <a:t>SquareMeals</a:t>
            </a:r>
            <a:r>
              <a:rPr lang="en-US" dirty="0">
                <a:latin typeface="Arial"/>
                <a:cs typeface="Arial"/>
              </a:rPr>
              <a:t> (linked in slide). </a:t>
            </a:r>
          </a:p>
          <a:p>
            <a:pPr marL="165261" indent="-165261" defTabSz="914266">
              <a:buFont typeface="Arial" panose="020B0604020202020204" pitchFamily="34" charset="0"/>
              <a:buChar char="•"/>
              <a:defRPr/>
            </a:pPr>
            <a:r>
              <a:rPr lang="en-US" dirty="0">
                <a:latin typeface="Arial"/>
                <a:cs typeface="Arial"/>
              </a:rPr>
              <a:t>RAs should confirm the material code is accepted by their bid-awarded processor</a:t>
            </a:r>
          </a:p>
          <a:p>
            <a:pPr marL="165261" indent="-165261" defTabSz="914266">
              <a:buFont typeface="Arial" panose="020B0604020202020204" pitchFamily="34" charset="0"/>
              <a:buChar char="•"/>
              <a:defRPr/>
            </a:pPr>
            <a:r>
              <a:rPr lang="en-US" dirty="0">
                <a:latin typeface="Arial"/>
                <a:cs typeface="Arial"/>
              </a:rPr>
              <a:t>Enter the product number in the Product Number field</a:t>
            </a:r>
            <a:br>
              <a:rPr lang="en-US" dirty="0">
                <a:latin typeface="Arial"/>
                <a:cs typeface="Arial"/>
              </a:rPr>
            </a:br>
            <a:br>
              <a:rPr lang="en-US" dirty="0">
                <a:latin typeface="Arial"/>
                <a:cs typeface="Arial"/>
              </a:rPr>
            </a:br>
            <a:r>
              <a:rPr lang="en-US" dirty="0">
                <a:latin typeface="Arial"/>
                <a:cs typeface="Arial"/>
              </a:rPr>
              <a:t>https://squaremeals.org/Programs/Food-Distribution-Program-for-NSLP/USDA-Foods-Processing-Information</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27</a:t>
            </a:fld>
            <a:endParaRPr lang="id-ID"/>
          </a:p>
        </p:txBody>
      </p:sp>
      <p:sp>
        <p:nvSpPr>
          <p:cNvPr id="5" name="Footer Placeholder 4">
            <a:extLst>
              <a:ext uri="{FF2B5EF4-FFF2-40B4-BE49-F238E27FC236}">
                <a16:creationId xmlns:a16="http://schemas.microsoft.com/office/drawing/2014/main" id="{19EE30F1-3F12-D2EC-C301-1B8442E694F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DC91C35-A72E-1C50-CA4A-BE6A87139BDD}"/>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32517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defTabSz="914266">
              <a:buFont typeface="Arial" panose="020B0604020202020204" pitchFamily="34" charset="0"/>
              <a:buChar char="•"/>
              <a:defRPr/>
            </a:pPr>
            <a:r>
              <a:rPr lang="en-US" dirty="0">
                <a:latin typeface="Arial"/>
                <a:cs typeface="Arial"/>
              </a:rPr>
              <a:t>Click Search to locate material</a:t>
            </a:r>
          </a:p>
          <a:p>
            <a:pPr defTabSz="914266">
              <a:defRPr/>
            </a:pPr>
            <a:endParaRPr lang="en-US" dirty="0">
              <a:latin typeface="Arial"/>
              <a:cs typeface="Arial"/>
            </a:endParaRPr>
          </a:p>
          <a:p>
            <a:pPr defTabSz="914266">
              <a:defRPr/>
            </a:pPr>
            <a:r>
              <a:rPr lang="en-US" dirty="0">
                <a:latin typeface="Arial"/>
                <a:cs typeface="Arial"/>
              </a:rPr>
              <a:t>Reminder:</a:t>
            </a:r>
          </a:p>
          <a:p>
            <a:pPr marL="165261" indent="-165261" defTabSz="914266">
              <a:buFont typeface="Arial" panose="020B0604020202020204" pitchFamily="34" charset="0"/>
              <a:buChar char="•"/>
              <a:defRPr/>
            </a:pPr>
            <a:r>
              <a:rPr lang="en-US" dirty="0">
                <a:latin typeface="Arial"/>
                <a:cs typeface="Arial"/>
              </a:rPr>
              <a:t>Reference the List of Approved Processors Sheet found on the USDA Foods Processing Information page on </a:t>
            </a:r>
            <a:r>
              <a:rPr lang="en-US" dirty="0" err="1">
                <a:latin typeface="Arial"/>
                <a:cs typeface="Arial"/>
              </a:rPr>
              <a:t>SquareMeals</a:t>
            </a:r>
            <a:r>
              <a:rPr lang="en-US" dirty="0">
                <a:latin typeface="Arial"/>
                <a:cs typeface="Arial"/>
              </a:rPr>
              <a:t>. </a:t>
            </a:r>
            <a:br>
              <a:rPr lang="en-US" dirty="0">
                <a:latin typeface="Arial"/>
                <a:cs typeface="Arial"/>
              </a:rPr>
            </a:br>
            <a:r>
              <a:rPr lang="en-US" dirty="0">
                <a:latin typeface="Arial"/>
                <a:cs typeface="Arial"/>
              </a:rPr>
              <a:t>https://squaremeals.org/Programs/Food-Distribution-Program-for-NSLP/USDA-Foods-Processing-Information</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28</a:t>
            </a:fld>
            <a:endParaRPr lang="id-ID"/>
          </a:p>
        </p:txBody>
      </p:sp>
      <p:sp>
        <p:nvSpPr>
          <p:cNvPr id="5" name="Footer Placeholder 4">
            <a:extLst>
              <a:ext uri="{FF2B5EF4-FFF2-40B4-BE49-F238E27FC236}">
                <a16:creationId xmlns:a16="http://schemas.microsoft.com/office/drawing/2014/main" id="{19EE30F1-3F12-D2EC-C301-1B8442E694F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DC91C35-A72E-1C50-CA4A-BE6A87139BDD}"/>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47396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(Note) Search results may include different programs and options. Refer to the </a:t>
            </a:r>
            <a:r>
              <a:rPr lang="en-US" b="1" dirty="0">
                <a:latin typeface="Arial"/>
                <a:cs typeface="Arial"/>
              </a:rPr>
              <a:t>Product Number (Program / Sub-Area)</a:t>
            </a:r>
            <a:r>
              <a:rPr lang="en-US" dirty="0">
                <a:latin typeface="Arial"/>
                <a:cs typeface="Arial"/>
              </a:rPr>
              <a:t> column  to select materials for the appropriate program when identifying which product(s) to order.</a:t>
            </a:r>
          </a:p>
        </p:txBody>
      </p:sp>
      <p:sp>
        <p:nvSpPr>
          <p:cNvPr id="4" name="Slide Number Placeholder 3"/>
          <p:cNvSpPr>
            <a:spLocks noGrp="1"/>
          </p:cNvSpPr>
          <p:nvPr>
            <p:ph type="sldNum" sz="quarter" idx="5"/>
          </p:nvPr>
        </p:nvSpPr>
        <p:spPr/>
        <p:txBody>
          <a:bodyPr/>
          <a:lstStyle/>
          <a:p>
            <a:fld id="{7CA3AE7D-D00C-4FD1-BFA5-ACC68E164876}" type="slidenum">
              <a:rPr lang="id-ID" smtClean="0"/>
              <a:pPr/>
              <a:t>29</a:t>
            </a:fld>
            <a:endParaRPr lang="id-ID"/>
          </a:p>
        </p:txBody>
      </p:sp>
      <p:sp>
        <p:nvSpPr>
          <p:cNvPr id="5" name="Footer Placeholder 4">
            <a:extLst>
              <a:ext uri="{FF2B5EF4-FFF2-40B4-BE49-F238E27FC236}">
                <a16:creationId xmlns:a16="http://schemas.microsoft.com/office/drawing/2014/main" id="{1E6E752F-1E63-F600-BE40-EEBF66F54BD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335F6D6-BAC7-F242-5E6B-54301511496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468098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Emphasize importance of reviewing and confirming unit of measure</a:t>
            </a:r>
          </a:p>
        </p:txBody>
      </p:sp>
      <p:sp>
        <p:nvSpPr>
          <p:cNvPr id="4" name="Slide Number Placeholder 3"/>
          <p:cNvSpPr>
            <a:spLocks noGrp="1"/>
          </p:cNvSpPr>
          <p:nvPr>
            <p:ph type="sldNum" sz="quarter" idx="5"/>
          </p:nvPr>
        </p:nvSpPr>
        <p:spPr/>
        <p:txBody>
          <a:bodyPr/>
          <a:lstStyle/>
          <a:p>
            <a:fld id="{7CA3AE7D-D00C-4FD1-BFA5-ACC68E164876}" type="slidenum">
              <a:rPr lang="id-ID" smtClean="0"/>
              <a:pPr/>
              <a:t>30</a:t>
            </a:fld>
            <a:endParaRPr lang="id-ID"/>
          </a:p>
        </p:txBody>
      </p:sp>
      <p:sp>
        <p:nvSpPr>
          <p:cNvPr id="5" name="Footer Placeholder 4">
            <a:extLst>
              <a:ext uri="{FF2B5EF4-FFF2-40B4-BE49-F238E27FC236}">
                <a16:creationId xmlns:a16="http://schemas.microsoft.com/office/drawing/2014/main" id="{1E6E752F-1E63-F600-BE40-EEBF66F54BD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335F6D6-BAC7-F242-5E6B-54301511496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39281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a:t>
            </a:fld>
            <a:endParaRPr lang="id-ID"/>
          </a:p>
        </p:txBody>
      </p:sp>
      <p:sp>
        <p:nvSpPr>
          <p:cNvPr id="5" name="Footer Placeholder 4">
            <a:extLst>
              <a:ext uri="{FF2B5EF4-FFF2-40B4-BE49-F238E27FC236}">
                <a16:creationId xmlns:a16="http://schemas.microsoft.com/office/drawing/2014/main" id="{B2C02026-C65A-E09A-F343-E0AEA3775E9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9988230-D149-B539-38C2-B90126209BC9}"/>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011319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next slides will review each column with descriptive information for each column.</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31</a:t>
            </a:fld>
            <a:endParaRPr lang="id-ID"/>
          </a:p>
        </p:txBody>
      </p:sp>
      <p:sp>
        <p:nvSpPr>
          <p:cNvPr id="5" name="Footer Placeholder 4">
            <a:extLst>
              <a:ext uri="{FF2B5EF4-FFF2-40B4-BE49-F238E27FC236}">
                <a16:creationId xmlns:a16="http://schemas.microsoft.com/office/drawing/2014/main" id="{1E6E752F-1E63-F600-BE40-EEBF66F54BD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335F6D6-BAC7-F242-5E6B-54301511496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438982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Calibri" panose="020F0502020204030204" pitchFamily="34" charset="0"/>
              </a:rPr>
              <a:t>Review information on slide with RAs</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32</a:t>
            </a:fld>
            <a:endParaRPr lang="id-ID"/>
          </a:p>
        </p:txBody>
      </p:sp>
      <p:sp>
        <p:nvSpPr>
          <p:cNvPr id="5" name="Footer Placeholder 4">
            <a:extLst>
              <a:ext uri="{FF2B5EF4-FFF2-40B4-BE49-F238E27FC236}">
                <a16:creationId xmlns:a16="http://schemas.microsoft.com/office/drawing/2014/main" id="{1E6E752F-1E63-F600-BE40-EEBF66F54BD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335F6D6-BAC7-F242-5E6B-54301511496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0032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71" indent="-174671">
              <a:buFont typeface="Arial"/>
              <a:buChar char="•"/>
            </a:pPr>
            <a:r>
              <a:rPr lang="en-US" sz="1700" dirty="0">
                <a:solidFill>
                  <a:srgbClr val="000000"/>
                </a:solidFill>
                <a:latin typeface="Calibri" panose="020F0502020204030204" pitchFamily="34" charset="0"/>
              </a:rPr>
              <a:t>Review information on slide with RAs</a:t>
            </a:r>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33</a:t>
            </a:fld>
            <a:endParaRPr lang="id-ID"/>
          </a:p>
        </p:txBody>
      </p:sp>
      <p:sp>
        <p:nvSpPr>
          <p:cNvPr id="5" name="Footer Placeholder 4">
            <a:extLst>
              <a:ext uri="{FF2B5EF4-FFF2-40B4-BE49-F238E27FC236}">
                <a16:creationId xmlns:a16="http://schemas.microsoft.com/office/drawing/2014/main" id="{D45BB1AF-FE7D-C0F3-4BC9-52375B84A9A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4EAEC15-3397-C144-2805-D713A38C5600}"/>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264879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Calibri" panose="020F0502020204030204" pitchFamily="34" charset="0"/>
              </a:rPr>
              <a:t>Review information on slide with RAs</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34</a:t>
            </a:fld>
            <a:endParaRPr lang="id-ID"/>
          </a:p>
        </p:txBody>
      </p:sp>
      <p:sp>
        <p:nvSpPr>
          <p:cNvPr id="5" name="Footer Placeholder 4">
            <a:extLst>
              <a:ext uri="{FF2B5EF4-FFF2-40B4-BE49-F238E27FC236}">
                <a16:creationId xmlns:a16="http://schemas.microsoft.com/office/drawing/2014/main" id="{1E6E752F-1E63-F600-BE40-EEBF66F54BD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335F6D6-BAC7-F242-5E6B-54301511496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630128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t>RAs should complete this assessment question as part of required training.</a:t>
            </a:r>
          </a:p>
          <a:p>
            <a:pPr marL="165261" indent="-165261">
              <a:buFont typeface="Arial" panose="020B0604020202020204" pitchFamily="34" charset="0"/>
              <a:buChar char="•"/>
            </a:pPr>
            <a:r>
              <a:rPr lang="en-US" dirty="0"/>
              <a:t>RAs can access the question and select the appropriate response by using devices to access the QR code or by using the link on the slide.</a:t>
            </a:r>
          </a:p>
        </p:txBody>
      </p:sp>
      <p:sp>
        <p:nvSpPr>
          <p:cNvPr id="4" name="Header Placeholder 3"/>
          <p:cNvSpPr>
            <a:spLocks noGrp="1"/>
          </p:cNvSpPr>
          <p:nvPr>
            <p:ph type="hdr" sz="quarter"/>
          </p:nvPr>
        </p:nvSpPr>
        <p:spPr/>
        <p:txBody>
          <a:bodyPr/>
          <a:lstStyle/>
          <a:p>
            <a:r>
              <a:rPr lang="en-US"/>
              <a:t>RA 103 WBSCM Requisitions: Part II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35</a:t>
            </a:fld>
            <a:endParaRPr lang="id-ID"/>
          </a:p>
        </p:txBody>
      </p:sp>
    </p:spTree>
    <p:extLst>
      <p:ext uri="{BB962C8B-B14F-4D97-AF65-F5344CB8AC3E}">
        <p14:creationId xmlns:p14="http://schemas.microsoft.com/office/powerpoint/2010/main" val="1201242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Product details is an at a glance way for someone to factor what they are ordering. RAs can select multiple delivery dates to the RA selected Ship-To (Processor for Processing Diversion requests)</a:t>
            </a:r>
          </a:p>
        </p:txBody>
      </p:sp>
      <p:sp>
        <p:nvSpPr>
          <p:cNvPr id="4" name="Slide Number Placeholder 3"/>
          <p:cNvSpPr>
            <a:spLocks noGrp="1"/>
          </p:cNvSpPr>
          <p:nvPr>
            <p:ph type="sldNum" sz="quarter" idx="5"/>
          </p:nvPr>
        </p:nvSpPr>
        <p:spPr/>
        <p:txBody>
          <a:bodyPr/>
          <a:lstStyle/>
          <a:p>
            <a:fld id="{7CA3AE7D-D00C-4FD1-BFA5-ACC68E164876}" type="slidenum">
              <a:rPr lang="id-ID" smtClean="0"/>
              <a:pPr/>
              <a:t>36</a:t>
            </a:fld>
            <a:endParaRPr lang="id-ID"/>
          </a:p>
        </p:txBody>
      </p:sp>
      <p:sp>
        <p:nvSpPr>
          <p:cNvPr id="5" name="Footer Placeholder 4">
            <a:extLst>
              <a:ext uri="{FF2B5EF4-FFF2-40B4-BE49-F238E27FC236}">
                <a16:creationId xmlns:a16="http://schemas.microsoft.com/office/drawing/2014/main" id="{767FEDBA-5414-3179-8E78-3A33BEA4798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A2C9086-807F-D75D-A7DB-C32113DA02DE}"/>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510546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Delivered to Ship-To Destination (Processor for Processing Diversion requests)</a:t>
            </a:r>
          </a:p>
          <a:p>
            <a:r>
              <a:rPr lang="en-US" dirty="0"/>
              <a:t>These dates are not editable. </a:t>
            </a:r>
          </a:p>
          <a:p>
            <a:r>
              <a:rPr lang="en-US" dirty="0"/>
              <a:t>RAs should spread out their processing diversion requests and delivery dates throughout the year.</a:t>
            </a:r>
          </a:p>
        </p:txBody>
      </p:sp>
      <p:sp>
        <p:nvSpPr>
          <p:cNvPr id="4" name="Slide Number Placeholder 3"/>
          <p:cNvSpPr>
            <a:spLocks noGrp="1"/>
          </p:cNvSpPr>
          <p:nvPr>
            <p:ph type="sldNum" sz="quarter" idx="5"/>
          </p:nvPr>
        </p:nvSpPr>
        <p:spPr/>
        <p:txBody>
          <a:bodyPr/>
          <a:lstStyle/>
          <a:p>
            <a:fld id="{7CA3AE7D-D00C-4FD1-BFA5-ACC68E164876}" type="slidenum">
              <a:rPr lang="id-ID" smtClean="0"/>
              <a:pPr/>
              <a:t>37</a:t>
            </a:fld>
            <a:endParaRPr lang="id-ID"/>
          </a:p>
        </p:txBody>
      </p:sp>
      <p:sp>
        <p:nvSpPr>
          <p:cNvPr id="5" name="Footer Placeholder 4">
            <a:extLst>
              <a:ext uri="{FF2B5EF4-FFF2-40B4-BE49-F238E27FC236}">
                <a16:creationId xmlns:a16="http://schemas.microsoft.com/office/drawing/2014/main" id="{B831256C-BB80-143F-3ED0-9264E35E4FB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F1F622F-0CCA-1AE8-D990-5E7031BA9EF4}"/>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193570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This column lets RAs know the date materials should be ordered to meet the corresponding desired delivery date </a:t>
            </a:r>
          </a:p>
        </p:txBody>
      </p:sp>
      <p:sp>
        <p:nvSpPr>
          <p:cNvPr id="4" name="Slide Number Placeholder 3"/>
          <p:cNvSpPr>
            <a:spLocks noGrp="1"/>
          </p:cNvSpPr>
          <p:nvPr>
            <p:ph type="sldNum" sz="quarter" idx="5"/>
          </p:nvPr>
        </p:nvSpPr>
        <p:spPr/>
        <p:txBody>
          <a:bodyPr/>
          <a:lstStyle/>
          <a:p>
            <a:fld id="{7CA3AE7D-D00C-4FD1-BFA5-ACC68E164876}" type="slidenum">
              <a:rPr lang="id-ID" smtClean="0"/>
              <a:pPr/>
              <a:t>38</a:t>
            </a:fld>
            <a:endParaRPr lang="id-ID"/>
          </a:p>
        </p:txBody>
      </p:sp>
      <p:sp>
        <p:nvSpPr>
          <p:cNvPr id="5" name="Footer Placeholder 4">
            <a:extLst>
              <a:ext uri="{FF2B5EF4-FFF2-40B4-BE49-F238E27FC236}">
                <a16:creationId xmlns:a16="http://schemas.microsoft.com/office/drawing/2014/main" id="{6444090B-302D-726E-3DD1-DB522B75A37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580A2CB-F168-A8F4-3840-3EA02AD297DF}"/>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947668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39</a:t>
            </a:fld>
            <a:endParaRPr lang="id-ID"/>
          </a:p>
        </p:txBody>
      </p:sp>
      <p:sp>
        <p:nvSpPr>
          <p:cNvPr id="5" name="Footer Placeholder 4">
            <a:extLst>
              <a:ext uri="{FF2B5EF4-FFF2-40B4-BE49-F238E27FC236}">
                <a16:creationId xmlns:a16="http://schemas.microsoft.com/office/drawing/2014/main" id="{479C071F-8656-AA92-F77B-92EF11965ED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8D19EEF-29CB-0DBD-DBFE-B78EE879DB8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49674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Calibri" panose="020F0502020204030204" pitchFamily="34" charset="0"/>
              </a:rPr>
              <a:t>Review information on slide with RAs</a:t>
            </a:r>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40</a:t>
            </a:fld>
            <a:endParaRPr lang="id-ID"/>
          </a:p>
        </p:txBody>
      </p:sp>
      <p:sp>
        <p:nvSpPr>
          <p:cNvPr id="5" name="Footer Placeholder 4">
            <a:extLst>
              <a:ext uri="{FF2B5EF4-FFF2-40B4-BE49-F238E27FC236}">
                <a16:creationId xmlns:a16="http://schemas.microsoft.com/office/drawing/2014/main" id="{326604AD-C05D-998D-097C-BB45BCF96FC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9487A6D-1094-3847-A7DF-B94077E98F6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9294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5</a:t>
            </a:fld>
            <a:endParaRPr lang="id-ID"/>
          </a:p>
        </p:txBody>
      </p:sp>
      <p:sp>
        <p:nvSpPr>
          <p:cNvPr id="5" name="Footer Placeholder 4">
            <a:extLst>
              <a:ext uri="{FF2B5EF4-FFF2-40B4-BE49-F238E27FC236}">
                <a16:creationId xmlns:a16="http://schemas.microsoft.com/office/drawing/2014/main" id="{FB6B0BBE-7A6C-23FD-A877-C0B9B5DF283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6507FF9-8D41-8F43-12BC-378455E957C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611557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(Note) A summary at the top of the screen displays the number and total value of products contained in the shopping cart.</a:t>
            </a:r>
          </a:p>
          <a:p>
            <a:endParaRPr lang="en-US" b="1">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41</a:t>
            </a:fld>
            <a:endParaRPr lang="id-ID"/>
          </a:p>
        </p:txBody>
      </p:sp>
      <p:sp>
        <p:nvSpPr>
          <p:cNvPr id="5" name="Footer Placeholder 4">
            <a:extLst>
              <a:ext uri="{FF2B5EF4-FFF2-40B4-BE49-F238E27FC236}">
                <a16:creationId xmlns:a16="http://schemas.microsoft.com/office/drawing/2014/main" id="{C4063EE0-09B0-4EF5-C54E-362720AA604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4D18B47-7B3C-0488-AC4E-648F8939C693}"/>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969826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USDA may provide limited delivery dates for some products due to procurement.</a:t>
            </a:r>
          </a:p>
          <a:p>
            <a:endParaRPr lang="en-US" dirty="0">
              <a:latin typeface="Arial"/>
              <a:cs typeface="Arial"/>
            </a:endParaRPr>
          </a:p>
          <a:p>
            <a:r>
              <a:rPr lang="en-US" dirty="0">
                <a:latin typeface="Arial"/>
                <a:cs typeface="Arial"/>
              </a:rPr>
              <a:t>Guidance and example for how to request commodity with limited delivery dates is provided on the next slides</a:t>
            </a:r>
          </a:p>
        </p:txBody>
      </p:sp>
      <p:sp>
        <p:nvSpPr>
          <p:cNvPr id="4" name="Slide Number Placeholder 3"/>
          <p:cNvSpPr>
            <a:spLocks noGrp="1"/>
          </p:cNvSpPr>
          <p:nvPr>
            <p:ph type="sldNum" sz="quarter" idx="5"/>
          </p:nvPr>
        </p:nvSpPr>
        <p:spPr/>
        <p:txBody>
          <a:bodyPr/>
          <a:lstStyle/>
          <a:p>
            <a:fld id="{7CA3AE7D-D00C-4FD1-BFA5-ACC68E164876}" type="slidenum">
              <a:rPr lang="id-ID" smtClean="0"/>
              <a:pPr/>
              <a:t>42</a:t>
            </a:fld>
            <a:endParaRPr lang="id-ID"/>
          </a:p>
        </p:txBody>
      </p:sp>
      <p:sp>
        <p:nvSpPr>
          <p:cNvPr id="5" name="Footer Placeholder 4">
            <a:extLst>
              <a:ext uri="{FF2B5EF4-FFF2-40B4-BE49-F238E27FC236}">
                <a16:creationId xmlns:a16="http://schemas.microsoft.com/office/drawing/2014/main" id="{3DB0A7EE-4256-F4FD-62CE-2BA53398CB6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DCAFCDD-5475-45C7-CF45-28B38966365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639597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latin typeface="Arial"/>
                <a:cs typeface="Arial"/>
              </a:rPr>
              <a:t>EXAMPLE</a:t>
            </a:r>
            <a:r>
              <a:rPr lang="en-US" dirty="0">
                <a:latin typeface="Arial"/>
                <a:cs typeface="Arial"/>
              </a:rPr>
              <a:t>: Product Number 100113 lists </a:t>
            </a:r>
            <a:r>
              <a:rPr lang="en-US" b="1" i="1" dirty="0">
                <a:latin typeface="Arial"/>
                <a:cs typeface="Arial"/>
              </a:rPr>
              <a:t>limited range of delivery period </a:t>
            </a:r>
            <a:r>
              <a:rPr lang="en-US" dirty="0">
                <a:latin typeface="Arial"/>
                <a:cs typeface="Arial"/>
              </a:rPr>
              <a:t>dates in comparison to the typical 12-month range.</a:t>
            </a:r>
          </a:p>
          <a:p>
            <a:pPr marL="165261" indent="-165261">
              <a:buFont typeface="Arial" panose="020B0604020202020204" pitchFamily="34" charset="0"/>
              <a:buChar char="•"/>
            </a:pPr>
            <a:r>
              <a:rPr lang="en-US" dirty="0">
                <a:latin typeface="Arial"/>
                <a:cs typeface="Arial"/>
              </a:rPr>
              <a:t>Note the limited dates list 04/01/24-06/30/21</a:t>
            </a:r>
          </a:p>
          <a:p>
            <a:pPr marL="165261" indent="-165261">
              <a:buFont typeface="Arial" panose="020B0604020202020204" pitchFamily="34" charset="0"/>
              <a:buChar char="•"/>
            </a:pPr>
            <a:r>
              <a:rPr lang="en-US" dirty="0">
                <a:latin typeface="Arial"/>
                <a:cs typeface="Arial"/>
              </a:rPr>
              <a:t>The next slides will provide guidance on how to request quantities for the limited dates.</a:t>
            </a:r>
          </a:p>
        </p:txBody>
      </p:sp>
      <p:sp>
        <p:nvSpPr>
          <p:cNvPr id="4" name="Slide Number Placeholder 3"/>
          <p:cNvSpPr>
            <a:spLocks noGrp="1"/>
          </p:cNvSpPr>
          <p:nvPr>
            <p:ph type="sldNum" sz="quarter" idx="5"/>
          </p:nvPr>
        </p:nvSpPr>
        <p:spPr/>
        <p:txBody>
          <a:bodyPr/>
          <a:lstStyle/>
          <a:p>
            <a:fld id="{7CA3AE7D-D00C-4FD1-BFA5-ACC68E164876}" type="slidenum">
              <a:rPr lang="id-ID" smtClean="0"/>
              <a:pPr/>
              <a:t>43</a:t>
            </a:fld>
            <a:endParaRPr lang="id-ID"/>
          </a:p>
        </p:txBody>
      </p:sp>
      <p:sp>
        <p:nvSpPr>
          <p:cNvPr id="5" name="Footer Placeholder 4">
            <a:extLst>
              <a:ext uri="{FF2B5EF4-FFF2-40B4-BE49-F238E27FC236}">
                <a16:creationId xmlns:a16="http://schemas.microsoft.com/office/drawing/2014/main" id="{3DB0A7EE-4256-F4FD-62CE-2BA53398CB6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DCAFCDD-5475-45C7-CF45-28B38966365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139085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latin typeface="Arial"/>
                <a:cs typeface="Arial"/>
              </a:rPr>
              <a:t>For limited delivery date items </a:t>
            </a:r>
            <a:r>
              <a:rPr lang="en-US" b="1" i="1" dirty="0">
                <a:latin typeface="Arial"/>
                <a:cs typeface="Arial"/>
              </a:rPr>
              <a:t>ONLY</a:t>
            </a:r>
            <a:r>
              <a:rPr lang="en-US" dirty="0">
                <a:latin typeface="Arial"/>
                <a:cs typeface="Arial"/>
              </a:rPr>
              <a:t>, enter the total volume of pounds needed for the entire school year in the first available delivery date</a:t>
            </a:r>
          </a:p>
          <a:p>
            <a:pPr marL="165261" indent="-165261">
              <a:buFont typeface="Arial" panose="020B0604020202020204" pitchFamily="34" charset="0"/>
              <a:buChar char="•"/>
            </a:pPr>
            <a:r>
              <a:rPr lang="en-US" dirty="0">
                <a:latin typeface="Arial"/>
                <a:cs typeface="Arial"/>
              </a:rPr>
              <a:t>This </a:t>
            </a:r>
            <a:r>
              <a:rPr lang="en-US" b="1" i="1" dirty="0">
                <a:latin typeface="Arial"/>
                <a:cs typeface="Arial"/>
              </a:rPr>
              <a:t>WILL NOT </a:t>
            </a:r>
            <a:r>
              <a:rPr lang="en-US" dirty="0">
                <a:latin typeface="Arial"/>
                <a:cs typeface="Arial"/>
              </a:rPr>
              <a:t>change the method in which RAs request their end products from their processors</a:t>
            </a:r>
          </a:p>
          <a:p>
            <a:pPr marL="165261" indent="-165261">
              <a:buFont typeface="Arial" panose="020B0604020202020204" pitchFamily="34" charset="0"/>
              <a:buChar char="•"/>
            </a:pPr>
            <a:r>
              <a:rPr lang="en-US" dirty="0">
                <a:latin typeface="Arial"/>
                <a:cs typeface="Arial"/>
              </a:rPr>
              <a:t>RAs will continue to request end products from their processors based on their schedule needs</a:t>
            </a:r>
          </a:p>
        </p:txBody>
      </p:sp>
      <p:sp>
        <p:nvSpPr>
          <p:cNvPr id="4" name="Slide Number Placeholder 3"/>
          <p:cNvSpPr>
            <a:spLocks noGrp="1"/>
          </p:cNvSpPr>
          <p:nvPr>
            <p:ph type="sldNum" sz="quarter" idx="5"/>
          </p:nvPr>
        </p:nvSpPr>
        <p:spPr/>
        <p:txBody>
          <a:bodyPr/>
          <a:lstStyle/>
          <a:p>
            <a:fld id="{7CA3AE7D-D00C-4FD1-BFA5-ACC68E164876}" type="slidenum">
              <a:rPr lang="id-ID" smtClean="0"/>
              <a:pPr/>
              <a:t>44</a:t>
            </a:fld>
            <a:endParaRPr lang="id-ID"/>
          </a:p>
        </p:txBody>
      </p:sp>
      <p:sp>
        <p:nvSpPr>
          <p:cNvPr id="5" name="Footer Placeholder 4">
            <a:extLst>
              <a:ext uri="{FF2B5EF4-FFF2-40B4-BE49-F238E27FC236}">
                <a16:creationId xmlns:a16="http://schemas.microsoft.com/office/drawing/2014/main" id="{3DB0A7EE-4256-F4FD-62CE-2BA53398CB6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DCAFCDD-5475-45C7-CF45-28B38966365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473424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Example:</a:t>
            </a:r>
          </a:p>
          <a:p>
            <a:pPr marL="165261" indent="-165261">
              <a:buFont typeface="Arial" panose="020B0604020202020204" pitchFamily="34" charset="0"/>
              <a:buChar char="•"/>
            </a:pPr>
            <a:r>
              <a:rPr lang="en-US" dirty="0">
                <a:latin typeface="Arial"/>
                <a:cs typeface="Arial"/>
              </a:rPr>
              <a:t>If 5500 pounds of Chicken Legs Chilled-Bulk 100113 are needed for the entire school year, RAs will enter the total amount in the Quantity field for the </a:t>
            </a:r>
            <a:r>
              <a:rPr lang="en-US" b="1" i="1" dirty="0">
                <a:latin typeface="Arial"/>
                <a:cs typeface="Arial"/>
              </a:rPr>
              <a:t>FIRST</a:t>
            </a:r>
            <a:r>
              <a:rPr lang="en-US" dirty="0">
                <a:latin typeface="Arial"/>
                <a:cs typeface="Arial"/>
              </a:rPr>
              <a:t> delivery period available in the limited range of dates.</a:t>
            </a:r>
          </a:p>
          <a:p>
            <a:pPr marL="165261" indent="-165261">
              <a:buFont typeface="Arial" panose="020B0604020202020204" pitchFamily="34" charset="0"/>
              <a:buChar char="•"/>
            </a:pPr>
            <a:r>
              <a:rPr lang="en-US" dirty="0">
                <a:latin typeface="Arial"/>
                <a:cs typeface="Arial"/>
              </a:rPr>
              <a:t>Once total pounds are entered, click Move to Cart</a:t>
            </a:r>
          </a:p>
        </p:txBody>
      </p:sp>
      <p:sp>
        <p:nvSpPr>
          <p:cNvPr id="4" name="Slide Number Placeholder 3"/>
          <p:cNvSpPr>
            <a:spLocks noGrp="1"/>
          </p:cNvSpPr>
          <p:nvPr>
            <p:ph type="sldNum" sz="quarter" idx="5"/>
          </p:nvPr>
        </p:nvSpPr>
        <p:spPr/>
        <p:txBody>
          <a:bodyPr/>
          <a:lstStyle/>
          <a:p>
            <a:fld id="{7CA3AE7D-D00C-4FD1-BFA5-ACC68E164876}" type="slidenum">
              <a:rPr lang="id-ID" smtClean="0"/>
              <a:pPr/>
              <a:t>45</a:t>
            </a:fld>
            <a:endParaRPr lang="id-ID"/>
          </a:p>
        </p:txBody>
      </p:sp>
      <p:sp>
        <p:nvSpPr>
          <p:cNvPr id="5" name="Footer Placeholder 4">
            <a:extLst>
              <a:ext uri="{FF2B5EF4-FFF2-40B4-BE49-F238E27FC236}">
                <a16:creationId xmlns:a16="http://schemas.microsoft.com/office/drawing/2014/main" id="{3DB0A7EE-4256-F4FD-62CE-2BA53398CB6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DCAFCDD-5475-45C7-CF45-28B38966365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189799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46</a:t>
            </a:fld>
            <a:endParaRPr lang="id-ID"/>
          </a:p>
        </p:txBody>
      </p:sp>
      <p:sp>
        <p:nvSpPr>
          <p:cNvPr id="5" name="Footer Placeholder 4">
            <a:extLst>
              <a:ext uri="{FF2B5EF4-FFF2-40B4-BE49-F238E27FC236}">
                <a16:creationId xmlns:a16="http://schemas.microsoft.com/office/drawing/2014/main" id="{168A6B2D-73A1-0B63-DDF2-C3392874413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B3A2C7E-D778-751C-C555-C6F2B3484FD9}"/>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888384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latin typeface="Arial"/>
                <a:cs typeface="Arial"/>
              </a:rPr>
              <a:t>Once all materials are listed for the desired processor select View Cart to select Ship-To location and save the requisition as a draft.</a:t>
            </a:r>
          </a:p>
          <a:p>
            <a:pPr marL="165261" indent="-165261">
              <a:buFont typeface="Arial" panose="020B0604020202020204" pitchFamily="34" charset="0"/>
              <a:buChar char="•"/>
            </a:pPr>
            <a:r>
              <a:rPr lang="en-US" b="1" dirty="0">
                <a:latin typeface="Arial"/>
                <a:cs typeface="Arial"/>
              </a:rPr>
              <a:t>Remember, RAs will create a new processing request/requisition for each individual processor</a:t>
            </a:r>
          </a:p>
        </p:txBody>
      </p:sp>
      <p:sp>
        <p:nvSpPr>
          <p:cNvPr id="4" name="Slide Number Placeholder 3"/>
          <p:cNvSpPr>
            <a:spLocks noGrp="1"/>
          </p:cNvSpPr>
          <p:nvPr>
            <p:ph type="sldNum" sz="quarter" idx="5"/>
          </p:nvPr>
        </p:nvSpPr>
        <p:spPr/>
        <p:txBody>
          <a:bodyPr/>
          <a:lstStyle/>
          <a:p>
            <a:fld id="{7CA3AE7D-D00C-4FD1-BFA5-ACC68E164876}" type="slidenum">
              <a:rPr lang="id-ID" smtClean="0"/>
              <a:pPr/>
              <a:t>47</a:t>
            </a:fld>
            <a:endParaRPr lang="id-ID"/>
          </a:p>
        </p:txBody>
      </p:sp>
      <p:sp>
        <p:nvSpPr>
          <p:cNvPr id="5" name="Footer Placeholder 4">
            <a:extLst>
              <a:ext uri="{FF2B5EF4-FFF2-40B4-BE49-F238E27FC236}">
                <a16:creationId xmlns:a16="http://schemas.microsoft.com/office/drawing/2014/main" id="{45C0FB20-7B07-2D96-8E29-C86068A0DBF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4E2EE1-142E-E2E5-5090-2E66B3887B8F}"/>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872625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Calibri" panose="020F0502020204030204" pitchFamily="34" charset="0"/>
              </a:rPr>
              <a:t>Review information on slide with RAs</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48</a:t>
            </a:fld>
            <a:endParaRPr lang="id-ID"/>
          </a:p>
        </p:txBody>
      </p:sp>
      <p:sp>
        <p:nvSpPr>
          <p:cNvPr id="5" name="Footer Placeholder 4">
            <a:extLst>
              <a:ext uri="{FF2B5EF4-FFF2-40B4-BE49-F238E27FC236}">
                <a16:creationId xmlns:a16="http://schemas.microsoft.com/office/drawing/2014/main" id="{C771D7F7-FDDA-7DA5-DE71-9E3E883D6F9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AE962CF-B7A2-0998-68E0-3B04DC98137F}"/>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556583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This field is optional but may be helpful for record keeping and tracking</a:t>
            </a:r>
          </a:p>
        </p:txBody>
      </p:sp>
      <p:sp>
        <p:nvSpPr>
          <p:cNvPr id="4" name="Slide Number Placeholder 3"/>
          <p:cNvSpPr>
            <a:spLocks noGrp="1"/>
          </p:cNvSpPr>
          <p:nvPr>
            <p:ph type="sldNum" sz="quarter" idx="5"/>
          </p:nvPr>
        </p:nvSpPr>
        <p:spPr/>
        <p:txBody>
          <a:bodyPr/>
          <a:lstStyle/>
          <a:p>
            <a:fld id="{7CA3AE7D-D00C-4FD1-BFA5-ACC68E164876}" type="slidenum">
              <a:rPr lang="id-ID" smtClean="0"/>
              <a:pPr/>
              <a:t>49</a:t>
            </a:fld>
            <a:endParaRPr lang="id-ID"/>
          </a:p>
        </p:txBody>
      </p:sp>
      <p:sp>
        <p:nvSpPr>
          <p:cNvPr id="5" name="Footer Placeholder 4">
            <a:extLst>
              <a:ext uri="{FF2B5EF4-FFF2-40B4-BE49-F238E27FC236}">
                <a16:creationId xmlns:a16="http://schemas.microsoft.com/office/drawing/2014/main" id="{B97E1CFF-9792-EF52-75D1-03111251138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C5C3B6B-EBF4-E549-3DCB-B7BD965C94DE}"/>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472243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Description field is also optional, but may be helpful to determine what products or ship-to locations are found in the specific requisition.</a:t>
            </a:r>
          </a:p>
          <a:p>
            <a:r>
              <a:rPr lang="en-US" b="1" dirty="0">
                <a:latin typeface="Arial"/>
                <a:cs typeface="Arial"/>
              </a:rPr>
              <a:t>Ex: May list </a:t>
            </a:r>
          </a:p>
          <a:p>
            <a:pPr marL="165261" indent="-165261">
              <a:buFont typeface="Arial" panose="020B0604020202020204" pitchFamily="34" charset="0"/>
              <a:buChar char="•"/>
            </a:pPr>
            <a:r>
              <a:rPr lang="en-US" b="1" dirty="0">
                <a:latin typeface="Arial"/>
                <a:cs typeface="Arial"/>
              </a:rPr>
              <a:t>Commodity groups i.e. chicken, etc.</a:t>
            </a:r>
          </a:p>
          <a:p>
            <a:pPr marL="165261" indent="-165261">
              <a:buFont typeface="Arial" panose="020B0604020202020204" pitchFamily="34" charset="0"/>
              <a:buChar char="•"/>
            </a:pPr>
            <a:r>
              <a:rPr lang="en-US" b="1" dirty="0">
                <a:latin typeface="Arial"/>
                <a:cs typeface="Arial"/>
              </a:rPr>
              <a:t>Processor location, i.e. Tyson, etc.</a:t>
            </a:r>
          </a:p>
        </p:txBody>
      </p:sp>
      <p:sp>
        <p:nvSpPr>
          <p:cNvPr id="4" name="Slide Number Placeholder 3"/>
          <p:cNvSpPr>
            <a:spLocks noGrp="1"/>
          </p:cNvSpPr>
          <p:nvPr>
            <p:ph type="sldNum" sz="quarter" idx="5"/>
          </p:nvPr>
        </p:nvSpPr>
        <p:spPr/>
        <p:txBody>
          <a:bodyPr/>
          <a:lstStyle/>
          <a:p>
            <a:fld id="{7CA3AE7D-D00C-4FD1-BFA5-ACC68E164876}" type="slidenum">
              <a:rPr lang="id-ID" smtClean="0"/>
              <a:pPr/>
              <a:t>50</a:t>
            </a:fld>
            <a:endParaRPr lang="id-ID"/>
          </a:p>
        </p:txBody>
      </p:sp>
      <p:sp>
        <p:nvSpPr>
          <p:cNvPr id="5" name="Footer Placeholder 4">
            <a:extLst>
              <a:ext uri="{FF2B5EF4-FFF2-40B4-BE49-F238E27FC236}">
                <a16:creationId xmlns:a16="http://schemas.microsoft.com/office/drawing/2014/main" id="{7451643F-22CE-8975-0441-4A5D433BA59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0B159AB-B759-3684-21BE-962E83184BB1}"/>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46875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A3AE7D-D00C-4FD1-BFA5-ACC68E164876}" type="slidenum">
              <a:rPr lang="id-ID" smtClean="0"/>
              <a:t>6</a:t>
            </a:fld>
            <a:endParaRPr lang="id-ID"/>
          </a:p>
        </p:txBody>
      </p:sp>
      <p:sp>
        <p:nvSpPr>
          <p:cNvPr id="5" name="Footer Placeholder 4">
            <a:extLst>
              <a:ext uri="{FF2B5EF4-FFF2-40B4-BE49-F238E27FC236}">
                <a16:creationId xmlns:a16="http://schemas.microsoft.com/office/drawing/2014/main" id="{89E4B0A5-3D1F-380F-A1F3-B9E19B32790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39966D8-562B-C1A9-E838-A693694D27AC}"/>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latin typeface="Arial"/>
                <a:cs typeface="Arial"/>
              </a:rPr>
              <a:t>Optional fields are alpha-numeric</a:t>
            </a:r>
          </a:p>
          <a:p>
            <a:pPr marL="165261" indent="-165261">
              <a:buFont typeface="Arial" panose="020B0604020202020204" pitchFamily="34" charset="0"/>
              <a:buChar char="•"/>
            </a:pPr>
            <a:r>
              <a:rPr lang="en-US" b="1" dirty="0">
                <a:latin typeface="Arial"/>
                <a:cs typeface="Arial"/>
              </a:rPr>
              <a:t>RAs can use these fields in a way that best works for them and their record keeping and tracking.</a:t>
            </a:r>
          </a:p>
        </p:txBody>
      </p:sp>
      <p:sp>
        <p:nvSpPr>
          <p:cNvPr id="4" name="Slide Number Placeholder 3"/>
          <p:cNvSpPr>
            <a:spLocks noGrp="1"/>
          </p:cNvSpPr>
          <p:nvPr>
            <p:ph type="sldNum" sz="quarter" idx="5"/>
          </p:nvPr>
        </p:nvSpPr>
        <p:spPr/>
        <p:txBody>
          <a:bodyPr/>
          <a:lstStyle/>
          <a:p>
            <a:fld id="{7CA3AE7D-D00C-4FD1-BFA5-ACC68E164876}" type="slidenum">
              <a:rPr lang="id-ID" smtClean="0"/>
              <a:pPr/>
              <a:t>51</a:t>
            </a:fld>
            <a:endParaRPr lang="id-ID"/>
          </a:p>
        </p:txBody>
      </p:sp>
      <p:sp>
        <p:nvSpPr>
          <p:cNvPr id="5" name="Footer Placeholder 4">
            <a:extLst>
              <a:ext uri="{FF2B5EF4-FFF2-40B4-BE49-F238E27FC236}">
                <a16:creationId xmlns:a16="http://schemas.microsoft.com/office/drawing/2014/main" id="{85CB2A55-84E3-777E-AF1C-19C69062424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4BF0D7B-18FA-BD89-8B91-04F9F663BC78}"/>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922535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To save updated fields in the Order In Process screen, click update to save new or edited information.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52</a:t>
            </a:fld>
            <a:endParaRPr lang="id-ID"/>
          </a:p>
        </p:txBody>
      </p:sp>
      <p:sp>
        <p:nvSpPr>
          <p:cNvPr id="5" name="Footer Placeholder 4">
            <a:extLst>
              <a:ext uri="{FF2B5EF4-FFF2-40B4-BE49-F238E27FC236}">
                <a16:creationId xmlns:a16="http://schemas.microsoft.com/office/drawing/2014/main" id="{A4B78241-E12D-FB16-1481-3457727AC9E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0283B53-9796-F68B-20D7-795C3621E72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089689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latin typeface="Arial"/>
                <a:cs typeface="Arial"/>
              </a:rPr>
              <a:t>To delete an item, first click the checkbox in the trash can icon column for the line item you want to remove</a:t>
            </a:r>
          </a:p>
          <a:p>
            <a:pPr marL="165261" indent="-165261">
              <a:buFont typeface="Arial" panose="020B0604020202020204" pitchFamily="34" charset="0"/>
              <a:buChar char="•"/>
            </a:pPr>
            <a:r>
              <a:rPr lang="en-US" b="1" dirty="0">
                <a:latin typeface="Arial"/>
                <a:cs typeface="Arial"/>
              </a:rPr>
              <a:t>Then click </a:t>
            </a:r>
            <a:r>
              <a:rPr lang="en-US" b="1" i="1" dirty="0">
                <a:latin typeface="Arial"/>
                <a:cs typeface="Arial"/>
              </a:rPr>
              <a:t>update</a:t>
            </a:r>
            <a:r>
              <a:rPr lang="en-US" b="1" dirty="0">
                <a:latin typeface="Arial"/>
                <a:cs typeface="Arial"/>
              </a:rPr>
              <a:t> to remove the materials.</a:t>
            </a:r>
          </a:p>
        </p:txBody>
      </p:sp>
      <p:sp>
        <p:nvSpPr>
          <p:cNvPr id="4" name="Slide Number Placeholder 3"/>
          <p:cNvSpPr>
            <a:spLocks noGrp="1"/>
          </p:cNvSpPr>
          <p:nvPr>
            <p:ph type="sldNum" sz="quarter" idx="5"/>
          </p:nvPr>
        </p:nvSpPr>
        <p:spPr/>
        <p:txBody>
          <a:bodyPr/>
          <a:lstStyle/>
          <a:p>
            <a:fld id="{7CA3AE7D-D00C-4FD1-BFA5-ACC68E164876}" type="slidenum">
              <a:rPr lang="id-ID" smtClean="0"/>
              <a:pPr/>
              <a:t>53</a:t>
            </a:fld>
            <a:endParaRPr lang="id-ID"/>
          </a:p>
        </p:txBody>
      </p:sp>
      <p:sp>
        <p:nvSpPr>
          <p:cNvPr id="5" name="Footer Placeholder 4">
            <a:extLst>
              <a:ext uri="{FF2B5EF4-FFF2-40B4-BE49-F238E27FC236}">
                <a16:creationId xmlns:a16="http://schemas.microsoft.com/office/drawing/2014/main" id="{B90F4722-FB7B-7BB8-7FAE-370A6B98794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7D1C0D-918E-826C-402A-BF246146E2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447014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t>RAs should complete this assessment question as part of required training.</a:t>
            </a:r>
          </a:p>
          <a:p>
            <a:pPr marL="165261" indent="-165261">
              <a:buFont typeface="Arial" panose="020B0604020202020204" pitchFamily="34" charset="0"/>
              <a:buChar char="•"/>
            </a:pPr>
            <a:r>
              <a:rPr lang="en-US" dirty="0"/>
              <a:t>RAs can access the question and select the appropriate response by using devices to access the QR code or by using the link on the slide.</a:t>
            </a:r>
          </a:p>
          <a:p>
            <a:endParaRPr lang="en-US" dirty="0"/>
          </a:p>
        </p:txBody>
      </p:sp>
      <p:sp>
        <p:nvSpPr>
          <p:cNvPr id="4" name="Header Placeholder 3"/>
          <p:cNvSpPr>
            <a:spLocks noGrp="1"/>
          </p:cNvSpPr>
          <p:nvPr>
            <p:ph type="hdr" sz="quarter"/>
          </p:nvPr>
        </p:nvSpPr>
        <p:spPr/>
        <p:txBody>
          <a:bodyPr/>
          <a:lstStyle/>
          <a:p>
            <a:r>
              <a:rPr lang="en-US"/>
              <a:t>RA 103 WBSCM Requisitions: Part II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54</a:t>
            </a:fld>
            <a:endParaRPr lang="id-ID"/>
          </a:p>
        </p:txBody>
      </p:sp>
    </p:spTree>
    <p:extLst>
      <p:ext uri="{BB962C8B-B14F-4D97-AF65-F5344CB8AC3E}">
        <p14:creationId xmlns:p14="http://schemas.microsoft.com/office/powerpoint/2010/main" val="2280175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latin typeface="Arial"/>
                <a:cs typeface="Arial"/>
              </a:rPr>
              <a:t>Each requisition should have material sent to one ship-to location.</a:t>
            </a:r>
          </a:p>
          <a:p>
            <a:pPr marL="165261" indent="-165261" defTabSz="881390">
              <a:buFont typeface="Arial" panose="020B0604020202020204" pitchFamily="34" charset="0"/>
              <a:buChar char="•"/>
              <a:defRPr/>
            </a:pPr>
            <a:r>
              <a:rPr lang="en-US" b="1" dirty="0">
                <a:latin typeface="Arial"/>
                <a:cs typeface="Arial"/>
              </a:rPr>
              <a:t>This allows RAs to simplify the selection of ship-to locations and allows for a more efficient “check out”.</a:t>
            </a:r>
          </a:p>
          <a:p>
            <a:endParaRPr lang="en-US" b="1" dirty="0">
              <a:latin typeface="Arial"/>
              <a:cs typeface="Arial"/>
            </a:endParaRPr>
          </a:p>
          <a:p>
            <a:r>
              <a:rPr lang="en-US" b="1" u="sng" dirty="0">
                <a:latin typeface="Arial"/>
                <a:cs typeface="Arial"/>
              </a:rPr>
              <a:t>Example:</a:t>
            </a:r>
          </a:p>
          <a:p>
            <a:r>
              <a:rPr lang="en-US" b="1" dirty="0">
                <a:latin typeface="Arial"/>
                <a:cs typeface="Arial"/>
              </a:rPr>
              <a:t>Request 1=  Location 1: Tyson</a:t>
            </a:r>
          </a:p>
          <a:p>
            <a:r>
              <a:rPr lang="en-US" b="1" dirty="0">
                <a:latin typeface="Arial"/>
                <a:cs typeface="Arial"/>
              </a:rPr>
              <a:t>Request 2 = Location 2: Land O’ Lakes</a:t>
            </a:r>
          </a:p>
          <a:p>
            <a:r>
              <a:rPr lang="en-US" b="1" dirty="0">
                <a:latin typeface="Arial"/>
                <a:cs typeface="Arial"/>
              </a:rPr>
              <a:t>Request 3 = Peterson Farms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55</a:t>
            </a:fld>
            <a:endParaRPr lang="id-ID"/>
          </a:p>
        </p:txBody>
      </p:sp>
      <p:sp>
        <p:nvSpPr>
          <p:cNvPr id="5" name="Footer Placeholder 4">
            <a:extLst>
              <a:ext uri="{FF2B5EF4-FFF2-40B4-BE49-F238E27FC236}">
                <a16:creationId xmlns:a16="http://schemas.microsoft.com/office/drawing/2014/main" id="{3A6C5E6B-4F83-2AA6-EC75-F71BBA08DDF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7704F94-8B86-CB54-7FC0-395725B6A880}"/>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789938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Underneath the reference and description sections, the Deliver To section will be used to select desired Ship-To locations (Processor for Processing Diversion)</a:t>
            </a:r>
          </a:p>
          <a:p>
            <a:pPr marL="165261" indent="-165261">
              <a:buFont typeface="Arial" panose="020B0604020202020204" pitchFamily="34" charset="0"/>
              <a:buChar char="•"/>
            </a:pPr>
            <a:r>
              <a:rPr lang="en-US" b="1" dirty="0">
                <a:latin typeface="Arial"/>
                <a:cs typeface="Arial"/>
              </a:rPr>
              <a:t>Note: Emphasize the importance of slowing down and confirming which Ship-To is desired and selected</a:t>
            </a:r>
          </a:p>
          <a:p>
            <a:pPr marL="165261" indent="-165261">
              <a:buFont typeface="Arial" panose="020B0604020202020204" pitchFamily="34" charset="0"/>
              <a:buChar char="•"/>
            </a:pPr>
            <a:r>
              <a:rPr lang="en-US" b="1" dirty="0">
                <a:latin typeface="Arial"/>
                <a:cs typeface="Arial"/>
              </a:rPr>
              <a:t>Warehouses and processors will all be listed together</a:t>
            </a:r>
          </a:p>
          <a:p>
            <a:pPr marL="165261" indent="-165261">
              <a:buFont typeface="Arial" panose="020B0604020202020204" pitchFamily="34" charset="0"/>
              <a:buChar char="•"/>
            </a:pPr>
            <a:r>
              <a:rPr lang="en-US" b="1" dirty="0">
                <a:latin typeface="Arial"/>
                <a:cs typeface="Arial"/>
              </a:rPr>
              <a:t>Take care that RAs do not click too quickly and choose the location above or below the one desired.</a:t>
            </a:r>
          </a:p>
        </p:txBody>
      </p:sp>
      <p:sp>
        <p:nvSpPr>
          <p:cNvPr id="4" name="Slide Number Placeholder 3"/>
          <p:cNvSpPr>
            <a:spLocks noGrp="1"/>
          </p:cNvSpPr>
          <p:nvPr>
            <p:ph type="sldNum" sz="quarter" idx="5"/>
          </p:nvPr>
        </p:nvSpPr>
        <p:spPr/>
        <p:txBody>
          <a:bodyPr/>
          <a:lstStyle/>
          <a:p>
            <a:fld id="{7CA3AE7D-D00C-4FD1-BFA5-ACC68E164876}" type="slidenum">
              <a:rPr lang="id-ID" smtClean="0"/>
              <a:pPr/>
              <a:t>56</a:t>
            </a:fld>
            <a:endParaRPr lang="id-ID"/>
          </a:p>
        </p:txBody>
      </p:sp>
      <p:sp>
        <p:nvSpPr>
          <p:cNvPr id="5" name="Footer Placeholder 4">
            <a:extLst>
              <a:ext uri="{FF2B5EF4-FFF2-40B4-BE49-F238E27FC236}">
                <a16:creationId xmlns:a16="http://schemas.microsoft.com/office/drawing/2014/main" id="{8002EF06-0CB2-51E9-2C3F-A5BB5F2F2DD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01A850B-CCC4-D150-124A-6BCB79EFCE8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15272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Select the checkbox under the Deliver To Selection header to select all.</a:t>
            </a:r>
          </a:p>
        </p:txBody>
      </p:sp>
      <p:sp>
        <p:nvSpPr>
          <p:cNvPr id="4" name="Slide Number Placeholder 3"/>
          <p:cNvSpPr>
            <a:spLocks noGrp="1"/>
          </p:cNvSpPr>
          <p:nvPr>
            <p:ph type="sldNum" sz="quarter" idx="5"/>
          </p:nvPr>
        </p:nvSpPr>
        <p:spPr/>
        <p:txBody>
          <a:bodyPr/>
          <a:lstStyle/>
          <a:p>
            <a:fld id="{7CA3AE7D-D00C-4FD1-BFA5-ACC68E164876}" type="slidenum">
              <a:rPr lang="id-ID" smtClean="0"/>
              <a:pPr/>
              <a:t>57</a:t>
            </a:fld>
            <a:endParaRPr lang="id-ID"/>
          </a:p>
        </p:txBody>
      </p:sp>
      <p:sp>
        <p:nvSpPr>
          <p:cNvPr id="5" name="Footer Placeholder 4">
            <a:extLst>
              <a:ext uri="{FF2B5EF4-FFF2-40B4-BE49-F238E27FC236}">
                <a16:creationId xmlns:a16="http://schemas.microsoft.com/office/drawing/2014/main" id="{5085EE61-1A12-1360-CF96-AD4805476B4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79F21D0-B9AF-7DAF-BDB4-15967684961F}"/>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258411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update to attach the Processor previously chosen in the Deliver To drop down to all the line items</a:t>
            </a:r>
          </a:p>
        </p:txBody>
      </p:sp>
      <p:sp>
        <p:nvSpPr>
          <p:cNvPr id="4" name="Slide Number Placeholder 3"/>
          <p:cNvSpPr>
            <a:spLocks noGrp="1"/>
          </p:cNvSpPr>
          <p:nvPr>
            <p:ph type="sldNum" sz="quarter" idx="5"/>
          </p:nvPr>
        </p:nvSpPr>
        <p:spPr/>
        <p:txBody>
          <a:bodyPr/>
          <a:lstStyle/>
          <a:p>
            <a:fld id="{7CA3AE7D-D00C-4FD1-BFA5-ACC68E164876}" type="slidenum">
              <a:rPr lang="id-ID" smtClean="0"/>
              <a:pPr/>
              <a:t>58</a:t>
            </a:fld>
            <a:endParaRPr lang="id-ID"/>
          </a:p>
        </p:txBody>
      </p:sp>
      <p:sp>
        <p:nvSpPr>
          <p:cNvPr id="5" name="Footer Placeholder 4">
            <a:extLst>
              <a:ext uri="{FF2B5EF4-FFF2-40B4-BE49-F238E27FC236}">
                <a16:creationId xmlns:a16="http://schemas.microsoft.com/office/drawing/2014/main" id="{E106D536-BF8B-FA69-19F0-C587D97481D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255B8ED-764C-CDA6-9EB0-9FF3619AAF63}"/>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112902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Best practice: All requisitions will be updated to Draft status to save for Quality Assurance checks before submitting to TDA as Ready for Approval</a:t>
            </a:r>
          </a:p>
        </p:txBody>
      </p:sp>
      <p:sp>
        <p:nvSpPr>
          <p:cNvPr id="4" name="Slide Number Placeholder 3"/>
          <p:cNvSpPr>
            <a:spLocks noGrp="1"/>
          </p:cNvSpPr>
          <p:nvPr>
            <p:ph type="sldNum" sz="quarter" idx="5"/>
          </p:nvPr>
        </p:nvSpPr>
        <p:spPr/>
        <p:txBody>
          <a:bodyPr/>
          <a:lstStyle/>
          <a:p>
            <a:fld id="{7CA3AE7D-D00C-4FD1-BFA5-ACC68E164876}" type="slidenum">
              <a:rPr lang="id-ID" smtClean="0"/>
              <a:pPr/>
              <a:t>59</a:t>
            </a:fld>
            <a:endParaRPr lang="id-ID"/>
          </a:p>
        </p:txBody>
      </p:sp>
      <p:sp>
        <p:nvSpPr>
          <p:cNvPr id="5" name="Footer Placeholder 4">
            <a:extLst>
              <a:ext uri="{FF2B5EF4-FFF2-40B4-BE49-F238E27FC236}">
                <a16:creationId xmlns:a16="http://schemas.microsoft.com/office/drawing/2014/main" id="{3EB42DA3-AC62-204E-FF57-A785F3B8086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5F7A16-52C0-CD9C-4C23-D61088815FA9}"/>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842114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latin typeface="Arial"/>
                <a:cs typeface="Arial"/>
              </a:rPr>
              <a:t>RAs will change the User Status for each line item from Ready for Approval </a:t>
            </a:r>
            <a:r>
              <a:rPr lang="en-US" b="1" i="1" dirty="0">
                <a:latin typeface="Arial"/>
                <a:cs typeface="Arial"/>
              </a:rPr>
              <a:t>to Draft </a:t>
            </a:r>
            <a:r>
              <a:rPr lang="en-US" dirty="0">
                <a:latin typeface="Arial"/>
                <a:cs typeface="Arial"/>
              </a:rPr>
              <a:t>in order to conduct Quality Checks</a:t>
            </a: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60</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04431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7</a:t>
            </a:fld>
            <a:endParaRPr lang="id-ID"/>
          </a:p>
        </p:txBody>
      </p:sp>
      <p:sp>
        <p:nvSpPr>
          <p:cNvPr id="5" name="Footer Placeholder 4">
            <a:extLst>
              <a:ext uri="{FF2B5EF4-FFF2-40B4-BE49-F238E27FC236}">
                <a16:creationId xmlns:a16="http://schemas.microsoft.com/office/drawing/2014/main" id="{0A29DC1A-A5B4-90DB-84D1-74C3756C3C8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DFEC8E2-8548-EE65-EA5C-3F2AB684A7A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117552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To change the User Status, Click on the dropdown arrow for each line item.</a:t>
            </a:r>
          </a:p>
        </p:txBody>
      </p:sp>
      <p:sp>
        <p:nvSpPr>
          <p:cNvPr id="4" name="Slide Number Placeholder 3"/>
          <p:cNvSpPr>
            <a:spLocks noGrp="1"/>
          </p:cNvSpPr>
          <p:nvPr>
            <p:ph type="sldNum" sz="quarter" idx="5"/>
          </p:nvPr>
        </p:nvSpPr>
        <p:spPr/>
        <p:txBody>
          <a:bodyPr/>
          <a:lstStyle/>
          <a:p>
            <a:fld id="{7CA3AE7D-D00C-4FD1-BFA5-ACC68E164876}" type="slidenum">
              <a:rPr lang="id-ID" smtClean="0"/>
              <a:pPr/>
              <a:t>61</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8622703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dirty="0">
                <a:latin typeface="Arial"/>
                <a:cs typeface="Arial"/>
              </a:rPr>
              <a:t>Select Draft from the dropdown menu.</a:t>
            </a:r>
          </a:p>
          <a:p>
            <a:pPr marL="165261" indent="-165261">
              <a:buFont typeface="Arial" panose="020B0604020202020204" pitchFamily="34" charset="0"/>
              <a:buChar char="•"/>
            </a:pPr>
            <a:r>
              <a:rPr lang="en-US" b="1" dirty="0">
                <a:latin typeface="Arial"/>
                <a:cs typeface="Arial"/>
              </a:rPr>
              <a:t>Repeat for each line item.</a:t>
            </a:r>
          </a:p>
        </p:txBody>
      </p:sp>
      <p:sp>
        <p:nvSpPr>
          <p:cNvPr id="4" name="Slide Number Placeholder 3"/>
          <p:cNvSpPr>
            <a:spLocks noGrp="1"/>
          </p:cNvSpPr>
          <p:nvPr>
            <p:ph type="sldNum" sz="quarter" idx="5"/>
          </p:nvPr>
        </p:nvSpPr>
        <p:spPr/>
        <p:txBody>
          <a:bodyPr/>
          <a:lstStyle/>
          <a:p>
            <a:fld id="{7CA3AE7D-D00C-4FD1-BFA5-ACC68E164876}" type="slidenum">
              <a:rPr lang="id-ID" smtClean="0"/>
              <a:pPr/>
              <a:t>62</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372892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RAs should double check that each line item in the requisition has been changed to </a:t>
            </a:r>
            <a:r>
              <a:rPr lang="en-US" b="1" i="1" dirty="0">
                <a:latin typeface="Arial"/>
                <a:cs typeface="Arial"/>
              </a:rPr>
              <a:t>Draft</a:t>
            </a:r>
          </a:p>
        </p:txBody>
      </p:sp>
      <p:sp>
        <p:nvSpPr>
          <p:cNvPr id="4" name="Slide Number Placeholder 3"/>
          <p:cNvSpPr>
            <a:spLocks noGrp="1"/>
          </p:cNvSpPr>
          <p:nvPr>
            <p:ph type="sldNum" sz="quarter" idx="5"/>
          </p:nvPr>
        </p:nvSpPr>
        <p:spPr/>
        <p:txBody>
          <a:bodyPr/>
          <a:lstStyle/>
          <a:p>
            <a:fld id="{7CA3AE7D-D00C-4FD1-BFA5-ACC68E164876}" type="slidenum">
              <a:rPr lang="id-ID" smtClean="0"/>
              <a:pPr/>
              <a:t>63</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5035876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To save the updates for the User Status, RAs should click </a:t>
            </a:r>
            <a:r>
              <a:rPr lang="en-US" b="1" i="1" dirty="0">
                <a:latin typeface="Arial"/>
                <a:cs typeface="Arial"/>
              </a:rPr>
              <a:t>Update</a:t>
            </a:r>
          </a:p>
        </p:txBody>
      </p:sp>
      <p:sp>
        <p:nvSpPr>
          <p:cNvPr id="4" name="Slide Number Placeholder 3"/>
          <p:cNvSpPr>
            <a:spLocks noGrp="1"/>
          </p:cNvSpPr>
          <p:nvPr>
            <p:ph type="sldNum" sz="quarter" idx="5"/>
          </p:nvPr>
        </p:nvSpPr>
        <p:spPr/>
        <p:txBody>
          <a:bodyPr/>
          <a:lstStyle/>
          <a:p>
            <a:fld id="{7CA3AE7D-D00C-4FD1-BFA5-ACC68E164876}" type="slidenum">
              <a:rPr lang="id-ID" smtClean="0"/>
              <a:pPr/>
              <a:t>64</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3289568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“Order” to save the requisition as a draft. </a:t>
            </a:r>
          </a:p>
          <a:p>
            <a:r>
              <a:rPr lang="en-US" b="1" dirty="0">
                <a:latin typeface="Arial"/>
                <a:cs typeface="Arial"/>
              </a:rPr>
              <a:t>This is </a:t>
            </a:r>
            <a:r>
              <a:rPr lang="en-US" b="1" i="1" u="sng" dirty="0">
                <a:latin typeface="Arial"/>
                <a:cs typeface="Arial"/>
              </a:rPr>
              <a:t>NOT</a:t>
            </a:r>
            <a:r>
              <a:rPr lang="en-US" b="1" dirty="0">
                <a:latin typeface="Arial"/>
                <a:cs typeface="Arial"/>
              </a:rPr>
              <a:t> an order at this point in the process despite the “Order” button name.</a:t>
            </a:r>
            <a:br>
              <a:rPr lang="en-US" dirty="0">
                <a:latin typeface="Arial"/>
                <a:cs typeface="Arial"/>
              </a:rPr>
            </a:br>
            <a:endParaRPr lang="en-US" dirty="0">
              <a:latin typeface="Arial"/>
              <a:cs typeface="Arial"/>
            </a:endParaRPr>
          </a:p>
          <a:p>
            <a:r>
              <a:rPr lang="en-US" dirty="0">
                <a:latin typeface="Arial"/>
                <a:cs typeface="Arial"/>
              </a:rPr>
              <a:t>Note*</a:t>
            </a:r>
          </a:p>
          <a:p>
            <a:pPr marL="275434" indent="-275434">
              <a:buFont typeface="Arial" panose="020B0604020202020204" pitchFamily="34" charset="0"/>
              <a:buChar char="•"/>
            </a:pPr>
            <a:r>
              <a:rPr lang="en-US" sz="1700" dirty="0">
                <a:latin typeface="Segoe UI" panose="020B0502040204020203" pitchFamily="34" charset="0"/>
              </a:rPr>
              <a:t>TDA </a:t>
            </a:r>
            <a:r>
              <a:rPr lang="en-US" sz="1700" b="1" i="1" u="sng" dirty="0">
                <a:latin typeface="Segoe UI" panose="020B0502040204020203" pitchFamily="34" charset="0"/>
              </a:rPr>
              <a:t>cannot</a:t>
            </a:r>
            <a:r>
              <a:rPr lang="en-US" sz="1700" dirty="0">
                <a:latin typeface="Segoe UI" panose="020B0502040204020203" pitchFamily="34" charset="0"/>
              </a:rPr>
              <a:t> submit requisitions in Draft Status to USDA</a:t>
            </a:r>
          </a:p>
          <a:p>
            <a:endParaRPr lang="en-US" sz="1700" dirty="0">
              <a:latin typeface="Segoe UI" panose="020B0502040204020203" pitchFamily="34" charset="0"/>
            </a:endParaRPr>
          </a:p>
          <a:p>
            <a:r>
              <a:rPr lang="en-US" sz="1700" b="1" dirty="0">
                <a:latin typeface="Segoe UI" panose="020B0502040204020203" pitchFamily="34" charset="0"/>
              </a:rPr>
              <a:t>The upcoming slides include:</a:t>
            </a:r>
          </a:p>
          <a:p>
            <a:pPr marL="275434" indent="-275434">
              <a:buFont typeface="Arial" panose="020B0604020202020204" pitchFamily="34" charset="0"/>
              <a:buChar char="•"/>
            </a:pPr>
            <a:r>
              <a:rPr lang="en-US" sz="1700" dirty="0">
                <a:latin typeface="Segoe UI" panose="020B0502040204020203" pitchFamily="34" charset="0"/>
              </a:rPr>
              <a:t>Best practice process includes RAs conducting Quality Assurance checks for requisitions in Draft Status to minimize errors </a:t>
            </a:r>
            <a:r>
              <a:rPr lang="en-US" sz="1700" b="1" i="1" u="sng" dirty="0">
                <a:latin typeface="Segoe UI" panose="020B0502040204020203" pitchFamily="34" charset="0"/>
              </a:rPr>
              <a:t>before</a:t>
            </a:r>
            <a:r>
              <a:rPr lang="en-US" sz="1700" dirty="0">
                <a:latin typeface="Segoe UI" panose="020B0502040204020203" pitchFamily="34" charset="0"/>
              </a:rPr>
              <a:t> submitting as Ready for Approval to TDA</a:t>
            </a:r>
          </a:p>
          <a:p>
            <a:pPr marL="275434" indent="-275434">
              <a:buFont typeface="Arial" panose="020B0604020202020204" pitchFamily="34" charset="0"/>
              <a:buChar char="•"/>
            </a:pPr>
            <a:r>
              <a:rPr lang="en-US" sz="1700" dirty="0">
                <a:latin typeface="Segoe UI" panose="020B0502040204020203" pitchFamily="34" charset="0"/>
              </a:rPr>
              <a:t>Once quality assurance checks are complete, all requisitions must be updated and marked as Ready for Approval and submitted to TDA</a:t>
            </a:r>
          </a:p>
          <a:p>
            <a:pPr marL="275434" indent="-275434">
              <a:buFont typeface="Arial" panose="020B0604020202020204" pitchFamily="34" charset="0"/>
              <a:buChar char="•"/>
            </a:pPr>
            <a:endParaRPr lang="en-US" sz="1700" dirty="0">
              <a:latin typeface="Segoe UI" panose="020B0502040204020203" pitchFamily="34" charset="0"/>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65</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081875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Note:</a:t>
            </a:r>
          </a:p>
          <a:p>
            <a:r>
              <a:rPr lang="en-US" b="1" dirty="0">
                <a:latin typeface="Arial"/>
                <a:cs typeface="Arial"/>
              </a:rPr>
              <a:t>When requisitions are submitted/saved as Draft, Entitlement balances will reflect the total price for each request in Draft Status.</a:t>
            </a:r>
          </a:p>
        </p:txBody>
      </p:sp>
      <p:sp>
        <p:nvSpPr>
          <p:cNvPr id="4" name="Slide Number Placeholder 3"/>
          <p:cNvSpPr>
            <a:spLocks noGrp="1"/>
          </p:cNvSpPr>
          <p:nvPr>
            <p:ph type="sldNum" sz="quarter" idx="5"/>
          </p:nvPr>
        </p:nvSpPr>
        <p:spPr/>
        <p:txBody>
          <a:bodyPr/>
          <a:lstStyle/>
          <a:p>
            <a:fld id="{7CA3AE7D-D00C-4FD1-BFA5-ACC68E164876}" type="slidenum">
              <a:rPr lang="id-ID" smtClean="0"/>
              <a:pPr/>
              <a:t>66</a:t>
            </a:fld>
            <a:endParaRPr lang="id-ID"/>
          </a:p>
        </p:txBody>
      </p:sp>
      <p:sp>
        <p:nvSpPr>
          <p:cNvPr id="5" name="Footer Placeholder 4">
            <a:extLst>
              <a:ext uri="{FF2B5EF4-FFF2-40B4-BE49-F238E27FC236}">
                <a16:creationId xmlns:a16="http://schemas.microsoft.com/office/drawing/2014/main" id="{0F4E6B09-4849-4FC4-2271-11FD422A0B0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3465B76-CF67-6DB7-391D-AAE8EE617196}"/>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625945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Ok to save the request as Draft</a:t>
            </a:r>
          </a:p>
          <a:p>
            <a:r>
              <a:rPr lang="en-US" b="1" dirty="0">
                <a:latin typeface="Arial"/>
                <a:cs typeface="Arial"/>
              </a:rPr>
              <a:t>TDA does not have the ability to process any requests in Draft Status</a:t>
            </a:r>
          </a:p>
          <a:p>
            <a:r>
              <a:rPr lang="en-US" b="1" dirty="0">
                <a:latin typeface="Arial"/>
                <a:cs typeface="Arial"/>
              </a:rPr>
              <a:t>RAs should conduct Quality Checks before updating requests to Ready for Approval for TDA review.</a:t>
            </a:r>
          </a:p>
        </p:txBody>
      </p:sp>
      <p:sp>
        <p:nvSpPr>
          <p:cNvPr id="4" name="Slide Number Placeholder 3"/>
          <p:cNvSpPr>
            <a:spLocks noGrp="1"/>
          </p:cNvSpPr>
          <p:nvPr>
            <p:ph type="sldNum" sz="quarter" idx="5"/>
          </p:nvPr>
        </p:nvSpPr>
        <p:spPr/>
        <p:txBody>
          <a:bodyPr/>
          <a:lstStyle/>
          <a:p>
            <a:fld id="{7CA3AE7D-D00C-4FD1-BFA5-ACC68E164876}" type="slidenum">
              <a:rPr lang="id-ID" smtClean="0"/>
              <a:pPr/>
              <a:t>67</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1270262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Confirmation of Receipt screen includes the User Status listed as Draft</a:t>
            </a:r>
          </a:p>
          <a:p>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68</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7492965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1">
                <a:latin typeface="Arial"/>
                <a:cs typeface="Arial"/>
              </a:rPr>
              <a:t>At this point in the process, TDA does not have the ability to submit requisitions marked as Draft to USDA </a:t>
            </a:r>
          </a:p>
          <a:p>
            <a:pPr marL="165261" indent="-165261">
              <a:buFont typeface="Arial" panose="020B0604020202020204" pitchFamily="34" charset="0"/>
              <a:buChar char="•"/>
            </a:pPr>
            <a:r>
              <a:rPr lang="en-US" b="1">
                <a:latin typeface="Arial"/>
                <a:cs typeface="Arial"/>
              </a:rPr>
              <a:t>Quality Assurance Check should be completed by an additional staff member to review and minimize errors before submitting to TDA as Ready for Approval</a:t>
            </a:r>
          </a:p>
        </p:txBody>
      </p:sp>
      <p:sp>
        <p:nvSpPr>
          <p:cNvPr id="4" name="Slide Number Placeholder 3"/>
          <p:cNvSpPr>
            <a:spLocks noGrp="1"/>
          </p:cNvSpPr>
          <p:nvPr>
            <p:ph type="sldNum" sz="quarter" idx="5"/>
          </p:nvPr>
        </p:nvSpPr>
        <p:spPr/>
        <p:txBody>
          <a:bodyPr/>
          <a:lstStyle/>
          <a:p>
            <a:fld id="{7CA3AE7D-D00C-4FD1-BFA5-ACC68E164876}" type="slidenum">
              <a:rPr lang="id-ID" smtClean="0"/>
              <a:pPr/>
              <a:t>69</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975539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Use the Quality Assurance process to review requests and make any corrections needed to Quantities and Delivery locations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70</a:t>
            </a:fld>
            <a:endParaRPr lang="id-ID"/>
          </a:p>
        </p:txBody>
      </p:sp>
      <p:sp>
        <p:nvSpPr>
          <p:cNvPr id="5" name="Footer Placeholder 4">
            <a:extLst>
              <a:ext uri="{FF2B5EF4-FFF2-40B4-BE49-F238E27FC236}">
                <a16:creationId xmlns:a16="http://schemas.microsoft.com/office/drawing/2014/main" id="{3EB42DA3-AC62-204E-FF57-A785F3B8086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5F7A16-52C0-CD9C-4C23-D61088815FA9}"/>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5086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8</a:t>
            </a:fld>
            <a:endParaRPr lang="id-ID"/>
          </a:p>
        </p:txBody>
      </p:sp>
      <p:sp>
        <p:nvSpPr>
          <p:cNvPr id="5" name="Footer Placeholder 4">
            <a:extLst>
              <a:ext uri="{FF2B5EF4-FFF2-40B4-BE49-F238E27FC236}">
                <a16:creationId xmlns:a16="http://schemas.microsoft.com/office/drawing/2014/main" id="{1C9D9A25-4984-E22F-D124-6171FB5CC2A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110799D-2634-D42F-4714-51D92E41939F}"/>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8428928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Quality Assurance Checks should be conducted by additional staff members prior to submitting requisitions as Ready For Approval to TDA</a:t>
            </a:r>
          </a:p>
          <a:p>
            <a:r>
              <a:rPr lang="en-US" b="1">
                <a:latin typeface="Arial"/>
                <a:cs typeface="Arial"/>
              </a:rPr>
              <a:t>Quality Assurance Checks can assist in proactively reducing and minimizing errors </a:t>
            </a:r>
          </a:p>
        </p:txBody>
      </p:sp>
      <p:sp>
        <p:nvSpPr>
          <p:cNvPr id="4" name="Slide Number Placeholder 3"/>
          <p:cNvSpPr>
            <a:spLocks noGrp="1"/>
          </p:cNvSpPr>
          <p:nvPr>
            <p:ph type="sldNum" sz="quarter" idx="5"/>
          </p:nvPr>
        </p:nvSpPr>
        <p:spPr/>
        <p:txBody>
          <a:bodyPr/>
          <a:lstStyle/>
          <a:p>
            <a:fld id="{7CA3AE7D-D00C-4FD1-BFA5-ACC68E164876}" type="slidenum">
              <a:rPr lang="id-ID" smtClean="0"/>
              <a:pPr/>
              <a:t>71</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551196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Printed PDFs for each requisition should be given to an additional staff member to review, mark, or edit, before revising (if necessary) requisitions in WBSCM prior to submitting to TDA for approval.</a:t>
            </a:r>
          </a:p>
        </p:txBody>
      </p:sp>
      <p:sp>
        <p:nvSpPr>
          <p:cNvPr id="4" name="Slide Number Placeholder 3"/>
          <p:cNvSpPr>
            <a:spLocks noGrp="1"/>
          </p:cNvSpPr>
          <p:nvPr>
            <p:ph type="sldNum" sz="quarter" idx="5"/>
          </p:nvPr>
        </p:nvSpPr>
        <p:spPr/>
        <p:txBody>
          <a:bodyPr/>
          <a:lstStyle/>
          <a:p>
            <a:fld id="{7CA3AE7D-D00C-4FD1-BFA5-ACC68E164876}" type="slidenum">
              <a:rPr lang="id-ID" smtClean="0"/>
              <a:pPr/>
              <a:t>72</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517349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Double check material item to ensure material is correct</a:t>
            </a:r>
          </a:p>
          <a:p>
            <a:r>
              <a:rPr lang="en-US" b="1">
                <a:latin typeface="Arial"/>
                <a:cs typeface="Arial"/>
              </a:rPr>
              <a:t>If not, mark line item(s)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73</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5849819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TRAINER NOTE:</a:t>
            </a:r>
          </a:p>
          <a:p>
            <a:pPr marL="165261" indent="-165261">
              <a:buFont typeface="Arial" panose="020B0604020202020204" pitchFamily="34" charset="0"/>
              <a:buChar char="•"/>
            </a:pPr>
            <a:r>
              <a:rPr lang="en-US" b="1" dirty="0">
                <a:latin typeface="Arial"/>
                <a:cs typeface="Arial"/>
              </a:rPr>
              <a:t>Confirm the correct processor has been selected for desired material</a:t>
            </a:r>
          </a:p>
          <a:p>
            <a:pPr marL="605956" lvl="1" indent="-165261">
              <a:buFont typeface="Arial" panose="020B0604020202020204" pitchFamily="34" charset="0"/>
              <a:buChar char="•"/>
            </a:pPr>
            <a:r>
              <a:rPr lang="en-US" b="1" dirty="0">
                <a:latin typeface="Arial"/>
                <a:cs typeface="Arial"/>
              </a:rPr>
              <a:t>Is this a bid awarded processor?</a:t>
            </a:r>
          </a:p>
          <a:p>
            <a:pPr marL="605956" lvl="1" indent="-165261">
              <a:buFont typeface="Arial" panose="020B0604020202020204" pitchFamily="34" charset="0"/>
              <a:buChar char="•"/>
            </a:pPr>
            <a:r>
              <a:rPr lang="en-US" b="1" dirty="0">
                <a:latin typeface="Arial"/>
                <a:cs typeface="Arial"/>
              </a:rPr>
              <a:t>Does this processor accept this specific material/material code?</a:t>
            </a:r>
          </a:p>
          <a:p>
            <a:pPr marL="165261" indent="-165261">
              <a:buFont typeface="Arial" panose="020B0604020202020204" pitchFamily="34" charset="0"/>
              <a:buChar char="•"/>
            </a:pPr>
            <a:r>
              <a:rPr lang="en-US" b="1" dirty="0">
                <a:latin typeface="Arial"/>
                <a:cs typeface="Arial"/>
              </a:rPr>
              <a:t>If incorrect, mark line item(s)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74</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36750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b="0" dirty="0">
                <a:latin typeface="Arial"/>
                <a:cs typeface="Arial"/>
              </a:rPr>
              <a:t>TRAINER NOTE:</a:t>
            </a:r>
          </a:p>
          <a:p>
            <a:pPr marL="165261" indent="-165261">
              <a:buFont typeface="Arial" panose="020B0604020202020204" pitchFamily="34" charset="0"/>
              <a:buChar char="•"/>
            </a:pPr>
            <a:r>
              <a:rPr lang="en-US" b="0" dirty="0">
                <a:latin typeface="Arial"/>
                <a:cs typeface="Arial"/>
              </a:rPr>
              <a:t>Confirm that QTY of all Processing materials are marked accurately for Unit of Measure. </a:t>
            </a:r>
          </a:p>
          <a:p>
            <a:pPr marL="622461" lvl="1" indent="-165261">
              <a:buFont typeface="Arial" panose="020B0604020202020204" pitchFamily="34" charset="0"/>
              <a:buChar char="•"/>
            </a:pPr>
            <a:r>
              <a:rPr lang="en-US" b="0" dirty="0">
                <a:latin typeface="Arial"/>
                <a:cs typeface="Arial"/>
              </a:rPr>
              <a:t>Some items available for further processing will be in </a:t>
            </a:r>
            <a:r>
              <a:rPr lang="en-US" b="1" i="1" dirty="0">
                <a:latin typeface="Arial"/>
                <a:cs typeface="Arial"/>
              </a:rPr>
              <a:t>pounds</a:t>
            </a:r>
            <a:r>
              <a:rPr lang="en-US" b="0" dirty="0">
                <a:latin typeface="Arial"/>
                <a:cs typeface="Arial"/>
              </a:rPr>
              <a:t>, some will be in </a:t>
            </a:r>
            <a:r>
              <a:rPr lang="en-US" b="1" i="1" dirty="0">
                <a:latin typeface="Arial"/>
                <a:cs typeface="Arial"/>
              </a:rPr>
              <a:t>cases</a:t>
            </a:r>
            <a:r>
              <a:rPr lang="en-US" b="0" dirty="0">
                <a:latin typeface="Arial"/>
                <a:cs typeface="Arial"/>
              </a:rPr>
              <a:t> i.e. Direct Delivery items available or further processing</a:t>
            </a:r>
            <a:endParaRPr lang="en-US" b="0" dirty="0"/>
          </a:p>
          <a:p>
            <a:pPr marL="165261" indent="-165261">
              <a:buFont typeface="Arial" panose="020B0604020202020204" pitchFamily="34" charset="0"/>
              <a:buChar char="•"/>
            </a:pPr>
            <a:r>
              <a:rPr lang="en-US" b="0" dirty="0">
                <a:latin typeface="Arial"/>
                <a:cs typeface="Arial"/>
              </a:rPr>
              <a:t>Qty calculation tools to assist with confirming accurate quantities can include, but not limited to, </a:t>
            </a:r>
            <a:r>
              <a:rPr lang="en-US" b="0" dirty="0" err="1">
                <a:latin typeface="Arial"/>
                <a:cs typeface="Arial"/>
              </a:rPr>
              <a:t>ProcessorLink</a:t>
            </a:r>
            <a:r>
              <a:rPr lang="en-US" b="0" dirty="0">
                <a:latin typeface="Arial"/>
                <a:cs typeface="Arial"/>
              </a:rPr>
              <a:t>, K12Foodservice, Food Buying Guide, etc.</a:t>
            </a:r>
          </a:p>
          <a:p>
            <a:pPr marL="165261" indent="-165261">
              <a:buFont typeface="Arial" panose="020B0604020202020204" pitchFamily="34" charset="0"/>
              <a:buChar char="•"/>
            </a:pPr>
            <a:r>
              <a:rPr lang="en-US" b="0" dirty="0">
                <a:latin typeface="Arial"/>
                <a:cs typeface="Arial"/>
              </a:rPr>
              <a:t>If incorrect, mark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75</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985984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Confirm quantity of material and UoM for requested delivery date are accurate</a:t>
            </a:r>
          </a:p>
          <a:p>
            <a:r>
              <a:rPr lang="en-US" b="1" dirty="0">
                <a:latin typeface="Arial"/>
                <a:cs typeface="Arial"/>
              </a:rPr>
              <a:t>If not, mark line item(s) for correction.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76</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883913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solidFill>
                  <a:srgbClr val="000000"/>
                </a:solidFill>
                <a:latin typeface="Calibri" panose="020F0502020204030204" pitchFamily="34" charset="0"/>
              </a:rPr>
              <a:t>Review information on slide with RAs</a:t>
            </a:r>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77</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752619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Once Quality Assurance checks have been conducted for each requisition,  log in to WBSCM to update requisitions and submit to TDA as “Ready for Approval”.</a:t>
            </a:r>
          </a:p>
          <a:p>
            <a:r>
              <a:rPr lang="en-US" b="1">
                <a:latin typeface="Arial"/>
                <a:cs typeface="Arial"/>
              </a:rPr>
              <a:t>Follow the steps in the next slides to update requisitions.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78</a:t>
            </a:fld>
            <a:endParaRPr lang="id-ID"/>
          </a:p>
        </p:txBody>
      </p:sp>
      <p:sp>
        <p:nvSpPr>
          <p:cNvPr id="5" name="Footer Placeholder 4">
            <a:extLst>
              <a:ext uri="{FF2B5EF4-FFF2-40B4-BE49-F238E27FC236}">
                <a16:creationId xmlns:a16="http://schemas.microsoft.com/office/drawing/2014/main" id="{3EB42DA3-AC62-204E-FF57-A785F3B8086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F5F7A16-52C0-CD9C-4C23-D61088815FA9}"/>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51961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1" dirty="0">
                <a:solidFill>
                  <a:srgbClr val="000000"/>
                </a:solidFill>
                <a:latin typeface="Calibri" panose="020F0502020204030204" pitchFamily="34" charset="0"/>
              </a:rPr>
              <a:t>Review information on slide with RAs</a:t>
            </a:r>
            <a:endParaRPr lang="en-US" b="1"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79</a:t>
            </a:fld>
            <a:endParaRPr lang="id-ID"/>
          </a:p>
        </p:txBody>
      </p:sp>
      <p:sp>
        <p:nvSpPr>
          <p:cNvPr id="5" name="Footer Placeholder 4">
            <a:extLst>
              <a:ext uri="{FF2B5EF4-FFF2-40B4-BE49-F238E27FC236}">
                <a16:creationId xmlns:a16="http://schemas.microsoft.com/office/drawing/2014/main" id="{D7397433-A571-A683-682B-D6520B06E2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F0E03B4-A1F8-2C24-9A55-6AE6D7F636E3}"/>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5436577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Order Managers will access the Operations tab in WBSCM to update requisitions.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80</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70971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NOTE: Initial delivery point for processing diversion commodities is bid-awarded, state-approved processors. </a:t>
            </a:r>
            <a:r>
              <a:rPr lang="en-US" dirty="0">
                <a:latin typeface="Arial"/>
                <a:cs typeface="Arial"/>
              </a:rPr>
              <a:t>RAs will use processor tracking system when materials requested in WBSCM arrive at the designated Ship-To/initial delivery point.</a:t>
            </a:r>
          </a:p>
        </p:txBody>
      </p:sp>
      <p:sp>
        <p:nvSpPr>
          <p:cNvPr id="4" name="Slide Number Placeholder 3"/>
          <p:cNvSpPr>
            <a:spLocks noGrp="1"/>
          </p:cNvSpPr>
          <p:nvPr>
            <p:ph type="sldNum" sz="quarter" idx="5"/>
          </p:nvPr>
        </p:nvSpPr>
        <p:spPr/>
        <p:txBody>
          <a:bodyPr/>
          <a:lstStyle/>
          <a:p>
            <a:fld id="{7CA3AE7D-D00C-4FD1-BFA5-ACC68E164876}" type="slidenum">
              <a:rPr lang="id-ID" smtClean="0"/>
              <a:pPr/>
              <a:t>9</a:t>
            </a:fld>
            <a:endParaRPr lang="id-ID"/>
          </a:p>
        </p:txBody>
      </p:sp>
      <p:sp>
        <p:nvSpPr>
          <p:cNvPr id="5" name="Footer Placeholder 4">
            <a:extLst>
              <a:ext uri="{FF2B5EF4-FFF2-40B4-BE49-F238E27FC236}">
                <a16:creationId xmlns:a16="http://schemas.microsoft.com/office/drawing/2014/main" id="{C663D8C3-7F5E-2F41-B290-EBE6B7AE3C5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AB87097-7653-259D-F731-D1F4540073A3}"/>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1696203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Order Management for pathway to retrieve transactions/requisitions saved as draft</a:t>
            </a:r>
          </a:p>
        </p:txBody>
      </p:sp>
      <p:sp>
        <p:nvSpPr>
          <p:cNvPr id="4" name="Slide Number Placeholder 3"/>
          <p:cNvSpPr>
            <a:spLocks noGrp="1"/>
          </p:cNvSpPr>
          <p:nvPr>
            <p:ph type="sldNum" sz="quarter" idx="5"/>
          </p:nvPr>
        </p:nvSpPr>
        <p:spPr/>
        <p:txBody>
          <a:bodyPr/>
          <a:lstStyle/>
          <a:p>
            <a:fld id="{7CA3AE7D-D00C-4FD1-BFA5-ACC68E164876}" type="slidenum">
              <a:rPr lang="id-ID" smtClean="0"/>
              <a:pPr/>
              <a:t>81</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1017637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My transactions to locate requisitions saved as draft</a:t>
            </a:r>
          </a:p>
        </p:txBody>
      </p:sp>
      <p:sp>
        <p:nvSpPr>
          <p:cNvPr id="4" name="Slide Number Placeholder 3"/>
          <p:cNvSpPr>
            <a:spLocks noGrp="1"/>
          </p:cNvSpPr>
          <p:nvPr>
            <p:ph type="sldNum" sz="quarter" idx="5"/>
          </p:nvPr>
        </p:nvSpPr>
        <p:spPr/>
        <p:txBody>
          <a:bodyPr/>
          <a:lstStyle/>
          <a:p>
            <a:fld id="{7CA3AE7D-D00C-4FD1-BFA5-ACC68E164876}" type="slidenum">
              <a:rPr lang="id-ID" smtClean="0"/>
              <a:pPr/>
              <a:t>82</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3077061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Status and Creation Date fields will be changed to locate requisitions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83</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5776150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Change Status field from Open to Any</a:t>
            </a:r>
          </a:p>
        </p:txBody>
      </p:sp>
      <p:sp>
        <p:nvSpPr>
          <p:cNvPr id="4" name="Slide Number Placeholder 3"/>
          <p:cNvSpPr>
            <a:spLocks noGrp="1"/>
          </p:cNvSpPr>
          <p:nvPr>
            <p:ph type="sldNum" sz="quarter" idx="5"/>
          </p:nvPr>
        </p:nvSpPr>
        <p:spPr/>
        <p:txBody>
          <a:bodyPr/>
          <a:lstStyle/>
          <a:p>
            <a:fld id="{7CA3AE7D-D00C-4FD1-BFA5-ACC68E164876}" type="slidenum">
              <a:rPr lang="id-ID" smtClean="0"/>
              <a:pPr/>
              <a:t>84</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2951009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Change Creation Date to Last 12 months</a:t>
            </a:r>
          </a:p>
        </p:txBody>
      </p:sp>
      <p:sp>
        <p:nvSpPr>
          <p:cNvPr id="4" name="Slide Number Placeholder 3"/>
          <p:cNvSpPr>
            <a:spLocks noGrp="1"/>
          </p:cNvSpPr>
          <p:nvPr>
            <p:ph type="sldNum" sz="quarter" idx="5"/>
          </p:nvPr>
        </p:nvSpPr>
        <p:spPr/>
        <p:txBody>
          <a:bodyPr/>
          <a:lstStyle/>
          <a:p>
            <a:fld id="{7CA3AE7D-D00C-4FD1-BFA5-ACC68E164876}" type="slidenum">
              <a:rPr lang="id-ID" smtClean="0"/>
              <a:pPr/>
              <a:t>85</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6844738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All transactions will be listed. </a:t>
            </a:r>
          </a:p>
          <a:p>
            <a:r>
              <a:rPr lang="en-US" b="1" dirty="0">
                <a:latin typeface="Arial"/>
                <a:cs typeface="Arial"/>
              </a:rPr>
              <a:t>Click on hyperlink to quickly view each requisition in the main content area screen</a:t>
            </a:r>
          </a:p>
        </p:txBody>
      </p:sp>
      <p:sp>
        <p:nvSpPr>
          <p:cNvPr id="4" name="Slide Number Placeholder 3"/>
          <p:cNvSpPr>
            <a:spLocks noGrp="1"/>
          </p:cNvSpPr>
          <p:nvPr>
            <p:ph type="sldNum" sz="quarter" idx="5"/>
          </p:nvPr>
        </p:nvSpPr>
        <p:spPr/>
        <p:txBody>
          <a:bodyPr/>
          <a:lstStyle/>
          <a:p>
            <a:fld id="{7CA3AE7D-D00C-4FD1-BFA5-ACC68E164876}" type="slidenum">
              <a:rPr lang="id-ID" smtClean="0"/>
              <a:pPr/>
              <a:t>86</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894123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Selected transactions in the navigation panel will appear in the main content area screen</a:t>
            </a:r>
          </a:p>
          <a:p>
            <a:r>
              <a:rPr lang="en-US" b="1" dirty="0">
                <a:latin typeface="Arial"/>
                <a:cs typeface="Arial"/>
              </a:rPr>
              <a:t>Review all transactions/requisitions that list Draft as the User Status</a:t>
            </a:r>
          </a:p>
        </p:txBody>
      </p:sp>
      <p:sp>
        <p:nvSpPr>
          <p:cNvPr id="4" name="Slide Number Placeholder 3"/>
          <p:cNvSpPr>
            <a:spLocks noGrp="1"/>
          </p:cNvSpPr>
          <p:nvPr>
            <p:ph type="sldNum" sz="quarter" idx="5"/>
          </p:nvPr>
        </p:nvSpPr>
        <p:spPr/>
        <p:txBody>
          <a:bodyPr/>
          <a:lstStyle/>
          <a:p>
            <a:fld id="{7CA3AE7D-D00C-4FD1-BFA5-ACC68E164876}" type="slidenum">
              <a:rPr lang="id-ID" smtClean="0"/>
              <a:pPr/>
              <a:t>87</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3519958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Use notes from the Quality Assurance checks to make any needed updates.</a:t>
            </a:r>
          </a:p>
          <a:p>
            <a:r>
              <a:rPr lang="en-US" b="1" dirty="0">
                <a:latin typeface="Arial"/>
                <a:cs typeface="Arial"/>
              </a:rPr>
              <a:t>Click Change to edit the requisition</a:t>
            </a:r>
          </a:p>
        </p:txBody>
      </p:sp>
      <p:sp>
        <p:nvSpPr>
          <p:cNvPr id="4" name="Slide Number Placeholder 3"/>
          <p:cNvSpPr>
            <a:spLocks noGrp="1"/>
          </p:cNvSpPr>
          <p:nvPr>
            <p:ph type="sldNum" sz="quarter" idx="5"/>
          </p:nvPr>
        </p:nvSpPr>
        <p:spPr/>
        <p:txBody>
          <a:bodyPr/>
          <a:lstStyle/>
          <a:p>
            <a:fld id="{7CA3AE7D-D00C-4FD1-BFA5-ACC68E164876}" type="slidenum">
              <a:rPr lang="id-ID" smtClean="0"/>
              <a:pPr/>
              <a:t>88</a:t>
            </a:fld>
            <a:endParaRPr lang="id-ID"/>
          </a:p>
        </p:txBody>
      </p:sp>
      <p:sp>
        <p:nvSpPr>
          <p:cNvPr id="5" name="Footer Placeholder 4">
            <a:extLst>
              <a:ext uri="{FF2B5EF4-FFF2-40B4-BE49-F238E27FC236}">
                <a16:creationId xmlns:a16="http://schemas.microsoft.com/office/drawing/2014/main" id="{D2B8C55C-B8DB-9556-D830-4F705B1AF2D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C680537-8891-2B04-DA82-1630CF1C7402}"/>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8194522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following columns/fields become editable:</a:t>
            </a:r>
          </a:p>
          <a:p>
            <a:pPr marL="165261" indent="-165261">
              <a:buFont typeface="Arial" panose="020B0604020202020204" pitchFamily="34" charset="0"/>
              <a:buChar char="•"/>
            </a:pPr>
            <a:r>
              <a:rPr lang="en-US" b="1" dirty="0">
                <a:latin typeface="Arial"/>
                <a:cs typeface="Arial"/>
              </a:rPr>
              <a:t>Delivery Point drop downs (accessed by drop down arrow next to each line item)</a:t>
            </a:r>
          </a:p>
          <a:p>
            <a:pPr marL="165261" indent="-165261">
              <a:buFont typeface="Arial" panose="020B0604020202020204" pitchFamily="34" charset="0"/>
              <a:buChar char="•"/>
            </a:pPr>
            <a:r>
              <a:rPr lang="en-US" b="1" dirty="0">
                <a:latin typeface="Arial"/>
                <a:cs typeface="Arial"/>
              </a:rPr>
              <a:t>Quantity</a:t>
            </a:r>
          </a:p>
          <a:p>
            <a:pPr marL="165261" indent="-165261">
              <a:buFont typeface="Arial" panose="020B0604020202020204" pitchFamily="34" charset="0"/>
              <a:buChar char="•"/>
            </a:pPr>
            <a:r>
              <a:rPr lang="en-US" b="1" dirty="0">
                <a:latin typeface="Arial"/>
                <a:cs typeface="Arial"/>
              </a:rPr>
              <a:t>User Status</a:t>
            </a:r>
          </a:p>
        </p:txBody>
      </p:sp>
      <p:sp>
        <p:nvSpPr>
          <p:cNvPr id="4" name="Slide Number Placeholder 3"/>
          <p:cNvSpPr>
            <a:spLocks noGrp="1"/>
          </p:cNvSpPr>
          <p:nvPr>
            <p:ph type="sldNum" sz="quarter" idx="5"/>
          </p:nvPr>
        </p:nvSpPr>
        <p:spPr/>
        <p:txBody>
          <a:bodyPr/>
          <a:lstStyle/>
          <a:p>
            <a:fld id="{7CA3AE7D-D00C-4FD1-BFA5-ACC68E164876}" type="slidenum">
              <a:rPr lang="id-ID" smtClean="0"/>
              <a:pPr/>
              <a:t>89</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729143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Make any updated to quantities if needed</a:t>
            </a:r>
          </a:p>
          <a:p>
            <a:r>
              <a:rPr lang="en-US" b="1" dirty="0">
                <a:latin typeface="Arial"/>
                <a:cs typeface="Arial"/>
              </a:rPr>
              <a:t>If not needed, leave these fields as is</a:t>
            </a:r>
          </a:p>
        </p:txBody>
      </p:sp>
      <p:sp>
        <p:nvSpPr>
          <p:cNvPr id="4" name="Slide Number Placeholder 3"/>
          <p:cNvSpPr>
            <a:spLocks noGrp="1"/>
          </p:cNvSpPr>
          <p:nvPr>
            <p:ph type="sldNum" sz="quarter" idx="5"/>
          </p:nvPr>
        </p:nvSpPr>
        <p:spPr/>
        <p:txBody>
          <a:bodyPr/>
          <a:lstStyle/>
          <a:p>
            <a:fld id="{7CA3AE7D-D00C-4FD1-BFA5-ACC68E164876}" type="slidenum">
              <a:rPr lang="id-ID" smtClean="0"/>
              <a:pPr/>
              <a:t>90</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836951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Calibri" panose="020F0502020204030204" pitchFamily="34" charset="0"/>
              </a:rPr>
              <a:t>Review information on slide with RAs</a:t>
            </a:r>
            <a:endParaRPr lang="en-US" dirty="0">
              <a:cs typeface="Arial"/>
            </a:endParaRPr>
          </a:p>
          <a:p>
            <a:pPr fontAlgn="t"/>
            <a:endParaRPr lang="en-US" sz="1800" dirty="0">
              <a:solidFill>
                <a:srgbClr val="FFFFFF"/>
              </a:solidFill>
              <a:cs typeface="Arial"/>
            </a:endParaRPr>
          </a:p>
          <a:p>
            <a:endParaRPr lang="en-US" dirty="0">
              <a:cs typeface="Arial"/>
            </a:endParaRPr>
          </a:p>
        </p:txBody>
      </p:sp>
      <p:sp>
        <p:nvSpPr>
          <p:cNvPr id="4" name="Slide Number Placeholder 3"/>
          <p:cNvSpPr>
            <a:spLocks noGrp="1"/>
          </p:cNvSpPr>
          <p:nvPr>
            <p:ph type="sldNum" sz="quarter" idx="10"/>
          </p:nvPr>
        </p:nvSpPr>
        <p:spPr/>
        <p:txBody>
          <a:bodyPr/>
          <a:lstStyle/>
          <a:p>
            <a:fld id="{374E4620-CD0B-4675-A4A1-6DD05FDD20BE}" type="slidenum">
              <a:rPr lang="en-US" smtClean="0"/>
              <a:t>10</a:t>
            </a:fld>
            <a:endParaRPr lang="en-US"/>
          </a:p>
        </p:txBody>
      </p:sp>
      <p:sp>
        <p:nvSpPr>
          <p:cNvPr id="5" name="Footer Placeholder 4">
            <a:extLst>
              <a:ext uri="{FF2B5EF4-FFF2-40B4-BE49-F238E27FC236}">
                <a16:creationId xmlns:a16="http://schemas.microsoft.com/office/drawing/2014/main" id="{6D82B65F-86BD-FC5E-9ECF-33501C9AC38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4D53CCE-3709-4578-6FDF-3715A69DEAA1}"/>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9732307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To edit delivery point/processor location, click the down arrow for each line item that needs to be edited</a:t>
            </a:r>
          </a:p>
          <a:p>
            <a:r>
              <a:rPr lang="en-US" b="1" dirty="0">
                <a:latin typeface="Arial"/>
                <a:cs typeface="Arial"/>
              </a:rPr>
              <a:t>If no delivery point edits are needed, leave as is</a:t>
            </a:r>
          </a:p>
        </p:txBody>
      </p:sp>
      <p:sp>
        <p:nvSpPr>
          <p:cNvPr id="4" name="Slide Number Placeholder 3"/>
          <p:cNvSpPr>
            <a:spLocks noGrp="1"/>
          </p:cNvSpPr>
          <p:nvPr>
            <p:ph type="sldNum" sz="quarter" idx="5"/>
          </p:nvPr>
        </p:nvSpPr>
        <p:spPr/>
        <p:txBody>
          <a:bodyPr/>
          <a:lstStyle/>
          <a:p>
            <a:fld id="{7CA3AE7D-D00C-4FD1-BFA5-ACC68E164876}" type="slidenum">
              <a:rPr lang="id-ID" smtClean="0"/>
              <a:pPr/>
              <a:t>91</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0380867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When Delivery Point down arrow is clicked, Delivery Point location drop down appears</a:t>
            </a:r>
          </a:p>
          <a:p>
            <a:r>
              <a:rPr lang="en-US" b="1" dirty="0">
                <a:latin typeface="Arial"/>
                <a:cs typeface="Arial"/>
              </a:rPr>
              <a:t>Click the arrow in the delivery point location fields to select correct processor if corrections are needed</a:t>
            </a:r>
          </a:p>
        </p:txBody>
      </p:sp>
      <p:sp>
        <p:nvSpPr>
          <p:cNvPr id="4" name="Slide Number Placeholder 3"/>
          <p:cNvSpPr>
            <a:spLocks noGrp="1"/>
          </p:cNvSpPr>
          <p:nvPr>
            <p:ph type="sldNum" sz="quarter" idx="5"/>
          </p:nvPr>
        </p:nvSpPr>
        <p:spPr/>
        <p:txBody>
          <a:bodyPr/>
          <a:lstStyle/>
          <a:p>
            <a:fld id="{7CA3AE7D-D00C-4FD1-BFA5-ACC68E164876}" type="slidenum">
              <a:rPr lang="id-ID" smtClean="0"/>
              <a:pPr/>
              <a:t>92</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8054099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Choose the correct processor if needed</a:t>
            </a:r>
          </a:p>
          <a:p>
            <a:r>
              <a:rPr lang="en-US" b="1" dirty="0">
                <a:latin typeface="Arial"/>
                <a:cs typeface="Arial"/>
              </a:rPr>
              <a:t>Reminder: Processor for each line item should have an awarded bid </a:t>
            </a:r>
            <a:r>
              <a:rPr lang="en-US" b="1" i="1" dirty="0">
                <a:latin typeface="Arial"/>
                <a:cs typeface="Arial"/>
              </a:rPr>
              <a:t>AND</a:t>
            </a:r>
            <a:r>
              <a:rPr lang="en-US" b="1" dirty="0">
                <a:latin typeface="Arial"/>
                <a:cs typeface="Arial"/>
              </a:rPr>
              <a:t> must accept the product number</a:t>
            </a:r>
          </a:p>
        </p:txBody>
      </p:sp>
      <p:sp>
        <p:nvSpPr>
          <p:cNvPr id="4" name="Slide Number Placeholder 3"/>
          <p:cNvSpPr>
            <a:spLocks noGrp="1"/>
          </p:cNvSpPr>
          <p:nvPr>
            <p:ph type="sldNum" sz="quarter" idx="5"/>
          </p:nvPr>
        </p:nvSpPr>
        <p:spPr/>
        <p:txBody>
          <a:bodyPr/>
          <a:lstStyle/>
          <a:p>
            <a:fld id="{7CA3AE7D-D00C-4FD1-BFA5-ACC68E164876}" type="slidenum">
              <a:rPr lang="id-ID" smtClean="0"/>
              <a:pPr/>
              <a:t>93</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7976529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If desired, close delivery point section </a:t>
            </a:r>
          </a:p>
        </p:txBody>
      </p:sp>
      <p:sp>
        <p:nvSpPr>
          <p:cNvPr id="4" name="Slide Number Placeholder 3"/>
          <p:cNvSpPr>
            <a:spLocks noGrp="1"/>
          </p:cNvSpPr>
          <p:nvPr>
            <p:ph type="sldNum" sz="quarter" idx="5"/>
          </p:nvPr>
        </p:nvSpPr>
        <p:spPr/>
        <p:txBody>
          <a:bodyPr/>
          <a:lstStyle/>
          <a:p>
            <a:fld id="{7CA3AE7D-D00C-4FD1-BFA5-ACC68E164876}" type="slidenum">
              <a:rPr lang="id-ID" smtClean="0"/>
              <a:pPr/>
              <a:t>94</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2077564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update to save any edits or changes made to quantities or delivery locations</a:t>
            </a:r>
          </a:p>
        </p:txBody>
      </p:sp>
      <p:sp>
        <p:nvSpPr>
          <p:cNvPr id="4" name="Slide Number Placeholder 3"/>
          <p:cNvSpPr>
            <a:spLocks noGrp="1"/>
          </p:cNvSpPr>
          <p:nvPr>
            <p:ph type="sldNum" sz="quarter" idx="5"/>
          </p:nvPr>
        </p:nvSpPr>
        <p:spPr/>
        <p:txBody>
          <a:bodyPr/>
          <a:lstStyle/>
          <a:p>
            <a:fld id="{7CA3AE7D-D00C-4FD1-BFA5-ACC68E164876}" type="slidenum">
              <a:rPr lang="id-ID" smtClean="0"/>
              <a:pPr/>
              <a:t>95</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20170109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Once all edits have been made, update the User Status from Draft to Ready for Approval</a:t>
            </a:r>
          </a:p>
          <a:p>
            <a:endParaRPr lang="en-US" b="1" dirty="0">
              <a:latin typeface="Arial"/>
              <a:cs typeface="Arial"/>
            </a:endParaRPr>
          </a:p>
          <a:p>
            <a:r>
              <a:rPr lang="en-US" b="1" dirty="0">
                <a:latin typeface="Arial"/>
                <a:cs typeface="Arial"/>
              </a:rPr>
              <a:t>Note:</a:t>
            </a:r>
          </a:p>
          <a:p>
            <a:pPr marL="165261" indent="-165261">
              <a:buFont typeface="Arial" panose="020B0604020202020204" pitchFamily="34" charset="0"/>
              <a:buChar char="•"/>
            </a:pPr>
            <a:r>
              <a:rPr lang="en-US" b="1" dirty="0">
                <a:latin typeface="Arial"/>
                <a:cs typeface="Arial"/>
              </a:rPr>
              <a:t>*For any line items that need to be removed, RAs will select “Cancel” in the User Status.</a:t>
            </a:r>
          </a:p>
          <a:p>
            <a:pPr marL="165261" indent="-165261">
              <a:buFont typeface="Arial" panose="020B0604020202020204" pitchFamily="34" charset="0"/>
              <a:buChar char="•"/>
            </a:pPr>
            <a:r>
              <a:rPr lang="en-US" b="1" dirty="0">
                <a:latin typeface="Arial"/>
                <a:cs typeface="Arial"/>
              </a:rPr>
              <a:t>All other items remaining in the requisitions should be changed to Ready for Approval</a:t>
            </a:r>
          </a:p>
        </p:txBody>
      </p:sp>
      <p:sp>
        <p:nvSpPr>
          <p:cNvPr id="4" name="Slide Number Placeholder 3"/>
          <p:cNvSpPr>
            <a:spLocks noGrp="1"/>
          </p:cNvSpPr>
          <p:nvPr>
            <p:ph type="sldNum" sz="quarter" idx="5"/>
          </p:nvPr>
        </p:nvSpPr>
        <p:spPr/>
        <p:txBody>
          <a:bodyPr/>
          <a:lstStyle/>
          <a:p>
            <a:fld id="{7CA3AE7D-D00C-4FD1-BFA5-ACC68E164876}" type="slidenum">
              <a:rPr lang="id-ID" smtClean="0"/>
              <a:pPr/>
              <a:t>96</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1783459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Select Ready for Approval for each line item to be sent to TDA for review</a:t>
            </a:r>
          </a:p>
        </p:txBody>
      </p:sp>
      <p:sp>
        <p:nvSpPr>
          <p:cNvPr id="4" name="Slide Number Placeholder 3"/>
          <p:cNvSpPr>
            <a:spLocks noGrp="1"/>
          </p:cNvSpPr>
          <p:nvPr>
            <p:ph type="sldNum" sz="quarter" idx="5"/>
          </p:nvPr>
        </p:nvSpPr>
        <p:spPr/>
        <p:txBody>
          <a:bodyPr/>
          <a:lstStyle/>
          <a:p>
            <a:fld id="{7CA3AE7D-D00C-4FD1-BFA5-ACC68E164876}" type="slidenum">
              <a:rPr lang="id-ID" smtClean="0"/>
              <a:pPr/>
              <a:t>97</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42723409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update to save User Status changes</a:t>
            </a:r>
          </a:p>
        </p:txBody>
      </p:sp>
      <p:sp>
        <p:nvSpPr>
          <p:cNvPr id="4" name="Slide Number Placeholder 3"/>
          <p:cNvSpPr>
            <a:spLocks noGrp="1"/>
          </p:cNvSpPr>
          <p:nvPr>
            <p:ph type="sldNum" sz="quarter" idx="5"/>
          </p:nvPr>
        </p:nvSpPr>
        <p:spPr/>
        <p:txBody>
          <a:bodyPr/>
          <a:lstStyle/>
          <a:p>
            <a:fld id="{7CA3AE7D-D00C-4FD1-BFA5-ACC68E164876}" type="slidenum">
              <a:rPr lang="id-ID" smtClean="0"/>
              <a:pPr/>
              <a:t>98</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15603992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Save to submit to TDA for review</a:t>
            </a:r>
          </a:p>
        </p:txBody>
      </p:sp>
      <p:sp>
        <p:nvSpPr>
          <p:cNvPr id="4" name="Slide Number Placeholder 3"/>
          <p:cNvSpPr>
            <a:spLocks noGrp="1"/>
          </p:cNvSpPr>
          <p:nvPr>
            <p:ph type="sldNum" sz="quarter" idx="5"/>
          </p:nvPr>
        </p:nvSpPr>
        <p:spPr/>
        <p:txBody>
          <a:bodyPr/>
          <a:lstStyle/>
          <a:p>
            <a:fld id="{7CA3AE7D-D00C-4FD1-BFA5-ACC68E164876}" type="slidenum">
              <a:rPr lang="id-ID" smtClean="0"/>
              <a:pPr/>
              <a:t>99</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8913950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Click OK to confirm</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100</a:t>
            </a:fld>
            <a:endParaRPr lang="id-ID"/>
          </a:p>
        </p:txBody>
      </p:sp>
      <p:sp>
        <p:nvSpPr>
          <p:cNvPr id="5" name="Footer Placeholder 4">
            <a:extLst>
              <a:ext uri="{FF2B5EF4-FFF2-40B4-BE49-F238E27FC236}">
                <a16:creationId xmlns:a16="http://schemas.microsoft.com/office/drawing/2014/main" id="{0FC66727-E483-AC99-5F3E-0A9BA377054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1D69925-1701-0B2A-0B16-616D208A1E1A}"/>
              </a:ext>
            </a:extLst>
          </p:cNvPr>
          <p:cNvSpPr>
            <a:spLocks noGrp="1"/>
          </p:cNvSpPr>
          <p:nvPr>
            <p:ph type="hdr" sz="quarter"/>
          </p:nvPr>
        </p:nvSpPr>
        <p:spPr/>
        <p:txBody>
          <a:bodyPr/>
          <a:lstStyle/>
          <a:p>
            <a:r>
              <a:rPr lang="en-US"/>
              <a:t>RA 103 WBSCM Requisitions: Part II</a:t>
            </a:r>
            <a:endParaRPr lang="id-ID"/>
          </a:p>
        </p:txBody>
      </p:sp>
    </p:spTree>
    <p:extLst>
      <p:ext uri="{BB962C8B-B14F-4D97-AF65-F5344CB8AC3E}">
        <p14:creationId xmlns:p14="http://schemas.microsoft.com/office/powerpoint/2010/main" val="3337613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93082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733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1428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154266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13C852D5-A265-4904-80DB-D2A541F10479}"/>
              </a:ext>
            </a:extLst>
          </p:cNvPr>
          <p:cNvSpPr>
            <a:spLocks noGrp="1"/>
          </p:cNvSpPr>
          <p:nvPr>
            <p:ph type="body" sz="quarter" idx="10" hasCustomPrompt="1"/>
          </p:nvPr>
        </p:nvSpPr>
        <p:spPr>
          <a:xfrm>
            <a:off x="895013" y="2629171"/>
            <a:ext cx="10992187" cy="12192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2" name="Text Placeholder 8">
            <a:extLst>
              <a:ext uri="{FF2B5EF4-FFF2-40B4-BE49-F238E27FC236}">
                <a16:creationId xmlns:a16="http://schemas.microsoft.com/office/drawing/2014/main" id="{56B828D8-EF7C-404E-8DB2-CAABBA716557}"/>
              </a:ext>
            </a:extLst>
          </p:cNvPr>
          <p:cNvSpPr>
            <a:spLocks noGrp="1"/>
          </p:cNvSpPr>
          <p:nvPr>
            <p:ph type="body" sz="quarter" idx="11" hasCustomPrompt="1"/>
          </p:nvPr>
        </p:nvSpPr>
        <p:spPr>
          <a:xfrm>
            <a:off x="867093" y="426760"/>
            <a:ext cx="10992187" cy="6096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a:t>CLICK HERE TO EDIT TITLE </a:t>
            </a:r>
          </a:p>
        </p:txBody>
      </p:sp>
      <p:sp>
        <p:nvSpPr>
          <p:cNvPr id="23" name="Text Placeholder 8">
            <a:extLst>
              <a:ext uri="{FF2B5EF4-FFF2-40B4-BE49-F238E27FC236}">
                <a16:creationId xmlns:a16="http://schemas.microsoft.com/office/drawing/2014/main" id="{AF79DE77-DA2C-4D66-AF87-082008BA8390}"/>
              </a:ext>
            </a:extLst>
          </p:cNvPr>
          <p:cNvSpPr>
            <a:spLocks noGrp="1"/>
          </p:cNvSpPr>
          <p:nvPr>
            <p:ph type="body" sz="quarter" idx="12" hasCustomPrompt="1"/>
          </p:nvPr>
        </p:nvSpPr>
        <p:spPr>
          <a:xfrm>
            <a:off x="895013" y="1076187"/>
            <a:ext cx="10964267" cy="609600"/>
          </a:xfrm>
          <a:prstGeom prst="rect">
            <a:avLst/>
          </a:prstGeom>
        </p:spPr>
        <p:txBody>
          <a:bodyPr/>
          <a:lstStyle>
            <a:lvl1pPr marL="0" indent="0">
              <a:buNone/>
              <a:defRPr sz="2667" b="1">
                <a:solidFill>
                  <a:srgbClr val="2F6D8F"/>
                </a:solidFill>
                <a:latin typeface="Arial Black" panose="020B0A04020102020204" pitchFamily="34" charset="0"/>
                <a:cs typeface="Arial" panose="020B0604020202020204" pitchFamily="34" charset="0"/>
              </a:defRPr>
            </a:lvl1pPr>
          </a:lstStyle>
          <a:p>
            <a:pPr lvl="0"/>
            <a:r>
              <a:rPr lang="en-US"/>
              <a:t>Subtitle goes here</a:t>
            </a:r>
          </a:p>
        </p:txBody>
      </p:sp>
      <p:sp>
        <p:nvSpPr>
          <p:cNvPr id="25" name="Text Placeholder 10">
            <a:extLst>
              <a:ext uri="{FF2B5EF4-FFF2-40B4-BE49-F238E27FC236}">
                <a16:creationId xmlns:a16="http://schemas.microsoft.com/office/drawing/2014/main" id="{00F2CA8E-A781-4C15-BAC1-9D87FDA21245}"/>
              </a:ext>
            </a:extLst>
          </p:cNvPr>
          <p:cNvSpPr>
            <a:spLocks noGrp="1"/>
          </p:cNvSpPr>
          <p:nvPr>
            <p:ph type="body" sz="quarter" idx="14" hasCustomPrompt="1"/>
          </p:nvPr>
        </p:nvSpPr>
        <p:spPr>
          <a:xfrm>
            <a:off x="895013" y="21128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6" name="Text Placeholder 6">
            <a:extLst>
              <a:ext uri="{FF2B5EF4-FFF2-40B4-BE49-F238E27FC236}">
                <a16:creationId xmlns:a16="http://schemas.microsoft.com/office/drawing/2014/main" id="{BB3A21E9-EF00-467D-98A2-F56E0F091EE0}"/>
              </a:ext>
            </a:extLst>
          </p:cNvPr>
          <p:cNvSpPr>
            <a:spLocks noGrp="1"/>
          </p:cNvSpPr>
          <p:nvPr>
            <p:ph type="body" sz="quarter" idx="15" hasCustomPrompt="1"/>
          </p:nvPr>
        </p:nvSpPr>
        <p:spPr>
          <a:xfrm>
            <a:off x="895013" y="4369341"/>
            <a:ext cx="10992187" cy="10160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7" name="Text Placeholder 10">
            <a:extLst>
              <a:ext uri="{FF2B5EF4-FFF2-40B4-BE49-F238E27FC236}">
                <a16:creationId xmlns:a16="http://schemas.microsoft.com/office/drawing/2014/main" id="{DF2CB29E-6790-4BD2-B627-1E1A07B558C6}"/>
              </a:ext>
            </a:extLst>
          </p:cNvPr>
          <p:cNvSpPr>
            <a:spLocks noGrp="1"/>
          </p:cNvSpPr>
          <p:nvPr>
            <p:ph type="body" sz="quarter" idx="16" hasCustomPrompt="1"/>
          </p:nvPr>
        </p:nvSpPr>
        <p:spPr>
          <a:xfrm>
            <a:off x="895013" y="38400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 name="Slide Number Placeholder 1">
            <a:extLst>
              <a:ext uri="{FF2B5EF4-FFF2-40B4-BE49-F238E27FC236}">
                <a16:creationId xmlns:a16="http://schemas.microsoft.com/office/drawing/2014/main" id="{1810F1EE-4E1E-4AAD-BC3E-85B24D397A36}"/>
              </a:ext>
            </a:extLst>
          </p:cNvPr>
          <p:cNvSpPr>
            <a:spLocks noGrp="1"/>
          </p:cNvSpPr>
          <p:nvPr>
            <p:ph type="sldNum" sz="quarter" idx="17"/>
          </p:nvPr>
        </p:nvSpPr>
        <p:spPr/>
        <p:txBody>
          <a:bodyPr/>
          <a:lstStyle/>
          <a:p>
            <a:fld id="{B2192B31-B341-4013-B7E8-60D2E97D576A}" type="slidenum">
              <a:rPr lang="en-US" smtClean="0"/>
              <a:pPr/>
              <a:t>‹#›</a:t>
            </a:fld>
            <a:endParaRPr lang="en-US"/>
          </a:p>
        </p:txBody>
      </p:sp>
    </p:spTree>
    <p:extLst>
      <p:ext uri="{BB962C8B-B14F-4D97-AF65-F5344CB8AC3E}">
        <p14:creationId xmlns:p14="http://schemas.microsoft.com/office/powerpoint/2010/main" val="2041999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06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D099-41A1-7144-C8D0-BA545148C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B8F978-B945-B4C3-05EC-F9ADAD3C74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AFD36C-A76C-0E19-9BAB-9B35C4E1FDD8}"/>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2DD5B0E1-32A4-9ED6-C518-5BB9389D9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DAAFA-4849-2F89-A8CD-9DCB0B88FBB6}"/>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2542429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118-82BA-B70E-429B-CFC1D60A4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2ADA5-C143-76DF-C764-A04F3AA5A9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05B32-CBC9-7492-D987-211606462002}"/>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50496B8F-1E9A-25CC-B590-E9366D62D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41CE8-003A-8C3B-EE0F-FB79A561146C}"/>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5643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0DAB-763E-A8D9-DB75-4ECF196B9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F74D0E-135F-D13E-75F9-2325A511CE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C1F89-2789-5958-F1DC-F36A065727CB}"/>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11FB1CC8-7191-53F6-2DF8-DAE049111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75542-0FFE-91C2-0A86-6FD6D5E905B1}"/>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2309779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CF05-1717-E517-47F9-53DC7274D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82AD4-AB51-30E8-AE5C-C9CD67E708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D61A59-F9E5-89F6-1A71-439C328E01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84CC0-8F32-B910-B9AE-7AA45635AC72}"/>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6" name="Footer Placeholder 5">
            <a:extLst>
              <a:ext uri="{FF2B5EF4-FFF2-40B4-BE49-F238E27FC236}">
                <a16:creationId xmlns:a16="http://schemas.microsoft.com/office/drawing/2014/main" id="{A41023A9-761A-6E08-A372-3B2558DFD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4E0B2-6AAB-DB68-3F3F-39099D7A4561}"/>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153602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8AF6-1FF1-628D-EB54-D0374C2D38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8442E-8F4B-02FF-4A77-55B28D2DFA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956D0-7B53-7A15-4914-735348994F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BF8ADA-64A9-4C34-83F9-730875C91C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6A5532-C49C-E9D1-170C-E60AB6B572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7C38-17D9-AE74-5F55-948D6E3C111D}"/>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8" name="Footer Placeholder 7">
            <a:extLst>
              <a:ext uri="{FF2B5EF4-FFF2-40B4-BE49-F238E27FC236}">
                <a16:creationId xmlns:a16="http://schemas.microsoft.com/office/drawing/2014/main" id="{D3831493-3A7C-0CB7-1B87-198BE880C3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2E9693-9FA7-7E70-1636-0238E21B9A63}"/>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2815572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420-C768-E9C8-26FA-075CFC48E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568CB9-25DA-DA42-F5E3-303D4789BD3A}"/>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4" name="Footer Placeholder 3">
            <a:extLst>
              <a:ext uri="{FF2B5EF4-FFF2-40B4-BE49-F238E27FC236}">
                <a16:creationId xmlns:a16="http://schemas.microsoft.com/office/drawing/2014/main" id="{FB6D37DB-A2F3-3725-2E75-73E3520BE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3800B4-6353-D403-1B2C-394E2131A8E0}"/>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520229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7AA16-9909-F98D-8165-42B5321C77E8}"/>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3" name="Footer Placeholder 2">
            <a:extLst>
              <a:ext uri="{FF2B5EF4-FFF2-40B4-BE49-F238E27FC236}">
                <a16:creationId xmlns:a16="http://schemas.microsoft.com/office/drawing/2014/main" id="{D33CB4AB-5404-E0A8-838E-7177C0A01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016C1-05BE-4FF6-045C-3EE9274756FD}"/>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784699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1200-D3A9-C05B-BD7C-A4F3FDA0F0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46AE07-69EB-F29E-986C-9F2492BC0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18D0F-8AC0-ACDF-1BAB-AA84F8D62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3A191-7BB2-15A1-D6B5-FC98EE0EDED8}"/>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6" name="Footer Placeholder 5">
            <a:extLst>
              <a:ext uri="{FF2B5EF4-FFF2-40B4-BE49-F238E27FC236}">
                <a16:creationId xmlns:a16="http://schemas.microsoft.com/office/drawing/2014/main" id="{52D1BCC1-B5AD-78A6-D926-22BD167421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0D202-0589-3C17-801C-756091D726AF}"/>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522210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781F-952B-924A-CC47-7F6A8A0944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44C4F1-2DB1-7752-D853-1A3DFE653B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6CCBA-3763-A3D5-A6DA-A7146FA57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273D3-AA7A-14ED-A44E-8F49267563AA}"/>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6" name="Footer Placeholder 5">
            <a:extLst>
              <a:ext uri="{FF2B5EF4-FFF2-40B4-BE49-F238E27FC236}">
                <a16:creationId xmlns:a16="http://schemas.microsoft.com/office/drawing/2014/main" id="{B1BE0230-1CC9-8C1C-122B-32FF6CB5E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250A0-6E78-E5E3-E600-A98DAB1032D7}"/>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925198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088E-045C-2DE5-B69A-05DF76B3B8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054896-7900-8570-B879-77BDE330B1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18F1F-4FD2-1EA2-D0A2-8A06E1473E6B}"/>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5224BA33-3ECD-57A9-ACEF-46F5C139A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27B66-B876-3260-2EE7-ABDC4653EC47}"/>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929821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FAD97-61D0-F1AB-77F8-4B19C9B781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818F20-C3D3-E16D-AFE6-546F1E7F2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3D3E3-211D-E232-F0B1-8DA99AD250AB}"/>
              </a:ext>
            </a:extLst>
          </p:cNvPr>
          <p:cNvSpPr>
            <a:spLocks noGrp="1"/>
          </p:cNvSpPr>
          <p:nvPr>
            <p:ph type="dt" sz="half" idx="10"/>
          </p:nvPr>
        </p:nvSpPr>
        <p:spPr/>
        <p:txBody>
          <a:body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17F787DE-5CA9-4DBF-467D-6AC7D2E6C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A8355-C4CE-B82A-A2D7-E96277DE5087}"/>
              </a:ext>
            </a:extLst>
          </p:cNvPr>
          <p:cNvSpPr>
            <a:spLocks noGrp="1"/>
          </p:cNvSpPr>
          <p:nvPr>
            <p:ph type="sldNum" sz="quarter" idx="12"/>
          </p:nvPr>
        </p:nvSpPr>
        <p:spPr/>
        <p:txBody>
          <a:bodyPr/>
          <a:lstStyle/>
          <a:p>
            <a:fld id="{47341D81-04BD-44BC-9AF2-ED1F1CBD93C9}" type="slidenum">
              <a:rPr lang="en-US" smtClean="0"/>
              <a:t>‹#›</a:t>
            </a:fld>
            <a:endParaRPr lang="en-US"/>
          </a:p>
        </p:txBody>
      </p:sp>
    </p:spTree>
    <p:extLst>
      <p:ext uri="{BB962C8B-B14F-4D97-AF65-F5344CB8AC3E}">
        <p14:creationId xmlns:p14="http://schemas.microsoft.com/office/powerpoint/2010/main" val="3168700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392086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27013846"/>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967982717"/>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1421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91231303"/>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67704280"/>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5718196"/>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925403279"/>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697637686"/>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88723257"/>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40023124"/>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88269489"/>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70577857"/>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55864540"/>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06158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4799737"/>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12192973"/>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506550372"/>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565603713"/>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41358002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420872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4315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83958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02236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81720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15050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0685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6843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07132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0F9F-0CB6-6E96-29C8-4683FC6C1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E5E199-474C-D6E8-4BBA-1AA6904E8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893735-6F7F-E215-4DA6-710CC43C2C34}"/>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D4F0B769-A132-0B7E-867A-8FC2C75B9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830DB-2084-BDAE-CE2B-9A3ADA2354A0}"/>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830743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58B7-7387-654C-63DF-CFEF9DC59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C0843-899E-00FB-D17F-1AC2534BA1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E9FAE-0912-9FD3-0366-D1A3178FD0F8}"/>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116D191C-CD4A-5857-50D2-ECCF35F01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5DBAB-872A-0ACD-61E7-A81BC3A29EC1}"/>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8778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DEDA9-933F-4157-8C63-2657F947090B}"/>
              </a:ext>
            </a:extLst>
          </p:cNvPr>
          <p:cNvSpPr>
            <a:spLocks noGrp="1"/>
          </p:cNvSpPr>
          <p:nvPr>
            <p:ph type="sldNum" sz="quarter" idx="16"/>
          </p:nvPr>
        </p:nvSpPr>
        <p:spPr/>
        <p:txBody>
          <a:bodyPr/>
          <a:lstStyle/>
          <a:p>
            <a:fld id="{4179449E-6FBB-2343-B3AE-D1EFA46A6E77}" type="slidenum">
              <a:rPr lang="en-US" smtClean="0"/>
              <a:pPr/>
              <a:t>‹#›</a:t>
            </a:fld>
            <a:endParaRPr lang="en-US"/>
          </a:p>
        </p:txBody>
      </p:sp>
      <p:sp>
        <p:nvSpPr>
          <p:cNvPr id="7" name="Text Placeholder 2">
            <a:extLst>
              <a:ext uri="{FF2B5EF4-FFF2-40B4-BE49-F238E27FC236}">
                <a16:creationId xmlns:a16="http://schemas.microsoft.com/office/drawing/2014/main" id="{B500B192-ABA7-4DC5-8FE8-1EAE48361D53}"/>
              </a:ext>
            </a:extLst>
          </p:cNvPr>
          <p:cNvSpPr>
            <a:spLocks noGrp="1"/>
          </p:cNvSpPr>
          <p:nvPr>
            <p:ph type="body" sz="quarter" idx="10" hasCustomPrompt="1"/>
          </p:nvPr>
        </p:nvSpPr>
        <p:spPr>
          <a:xfrm>
            <a:off x="6855942" y="960640"/>
            <a:ext cx="4484320" cy="1253642"/>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8" name="Text Placeholder 30">
            <a:extLst>
              <a:ext uri="{FF2B5EF4-FFF2-40B4-BE49-F238E27FC236}">
                <a16:creationId xmlns:a16="http://schemas.microsoft.com/office/drawing/2014/main" id="{857272D2-F8D9-49A4-9BCC-A317C8060858}"/>
              </a:ext>
            </a:extLst>
          </p:cNvPr>
          <p:cNvSpPr>
            <a:spLocks noGrp="1"/>
          </p:cNvSpPr>
          <p:nvPr>
            <p:ph type="body" sz="quarter" idx="17" hasCustomPrompt="1"/>
          </p:nvPr>
        </p:nvSpPr>
        <p:spPr>
          <a:xfrm>
            <a:off x="6855942" y="2492188"/>
            <a:ext cx="4484320" cy="141642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2E5471CD-51CF-4310-B493-E80F92C6A919}"/>
              </a:ext>
            </a:extLst>
          </p:cNvPr>
          <p:cNvSpPr>
            <a:spLocks noGrp="1"/>
          </p:cNvSpPr>
          <p:nvPr>
            <p:ph type="body" sz="quarter" idx="18" hasCustomPrompt="1"/>
          </p:nvPr>
        </p:nvSpPr>
        <p:spPr>
          <a:xfrm>
            <a:off x="6855942" y="4043082"/>
            <a:ext cx="4484320" cy="1416424"/>
          </a:xfrm>
          <a:prstGeom prst="rect">
            <a:avLst/>
          </a:prstGeom>
        </p:spPr>
        <p:txBody>
          <a:bodyPr/>
          <a:lstStyle>
            <a:lvl1pPr marL="285750" indent="-285750" algn="l">
              <a:buFont typeface="Arial" panose="020B0604020202020204" pitchFamily="34" charset="0"/>
              <a:buChar char="•"/>
              <a:defRPr sz="18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Tree>
    <p:extLst>
      <p:ext uri="{BB962C8B-B14F-4D97-AF65-F5344CB8AC3E}">
        <p14:creationId xmlns:p14="http://schemas.microsoft.com/office/powerpoint/2010/main" val="1752871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C162-0BCE-DB07-5617-F34F51E493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CC4051-E15E-ED9F-15C6-2CD392353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96815-62CD-9297-5EBA-87D845296C63}"/>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D083BED9-C1FF-0690-E4F3-D9707BABA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10754-2C3C-F594-9715-F57DAE1F2EFC}"/>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962675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AFE5-312F-28CA-1970-00D9A8855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2305B-2FF5-FC3D-7695-D3473F9F3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5850E-6816-7CD8-788C-A47A52297C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F46F1C-6755-1A56-68D4-6A546163EA02}"/>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01B9FFFD-3D83-713B-5908-5F5D99C61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C3579-6916-015B-13F8-A478024188EA}"/>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32513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8823-0B99-DA9D-0D78-0D1CBD1F7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1575D-A26E-CE77-462A-1C69E84A91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0CFC3-BB72-8266-82E4-832F6DBB72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CB30D3-B64A-7081-583C-7C7BAD6A8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A0661-C827-3171-9BC5-A4D056C98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8EB4ED-E6C4-A47A-F444-B34D385614CA}"/>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8" name="Footer Placeholder 7">
            <a:extLst>
              <a:ext uri="{FF2B5EF4-FFF2-40B4-BE49-F238E27FC236}">
                <a16:creationId xmlns:a16="http://schemas.microsoft.com/office/drawing/2014/main" id="{44FDB884-FF48-C351-F4EE-4D1E848633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EC845-B1EB-0A3A-127F-13C1A2A37943}"/>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17814582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BA8A-C8F8-AC31-37EC-76CEB704A3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AB2C1F-C618-873F-CFE7-FA3B42110A31}"/>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4" name="Footer Placeholder 3">
            <a:extLst>
              <a:ext uri="{FF2B5EF4-FFF2-40B4-BE49-F238E27FC236}">
                <a16:creationId xmlns:a16="http://schemas.microsoft.com/office/drawing/2014/main" id="{BC060504-1E40-431D-5270-C4A44F3CA7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0D838-EF37-A5E4-55FC-142557C1C3D9}"/>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64609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43D045-D20F-4BA0-BDCD-FDF128D9D87F}"/>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3" name="Footer Placeholder 2">
            <a:extLst>
              <a:ext uri="{FF2B5EF4-FFF2-40B4-BE49-F238E27FC236}">
                <a16:creationId xmlns:a16="http://schemas.microsoft.com/office/drawing/2014/main" id="{F2923915-D9F5-66D8-E7EE-9430976220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EB9BB-9A07-4701-1C35-C3E8357D855D}"/>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2504427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A863-8D73-8FB5-3F7E-426112649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A15B1-9C5E-3610-8D83-5F46C59951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265EFE-0E73-FDEB-A9BF-0EDE91BFD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B4E1F-13DD-7B2D-9A0A-0F598B5BFC21}"/>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562BFD20-5BE1-CDB9-B8CD-652BC878F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CEDCA-FB51-9438-6E6A-98CEC3AA9CB2}"/>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7487909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F68B-EAAB-CE04-857A-4E0781D07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BF71C1-BF17-2CFD-9231-EB61A3FF76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047AA0-E391-C1D3-18EE-1FA34846C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82A06-C3EA-06A8-2D69-55172F09D75C}"/>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6" name="Footer Placeholder 5">
            <a:extLst>
              <a:ext uri="{FF2B5EF4-FFF2-40B4-BE49-F238E27FC236}">
                <a16:creationId xmlns:a16="http://schemas.microsoft.com/office/drawing/2014/main" id="{FD9F7F10-E111-AFF1-9998-BB0968E5B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66FA57-796F-730D-73D2-CDAB1BCE0895}"/>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17943841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F349-1ED1-DF02-378B-348EADEBA2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3FE92-EB78-98EB-39AE-D0A9674AA7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F062F-AE9C-9614-36A0-43CE992E93AF}"/>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27AD270E-9DA1-D13B-4F18-ED68EE5EB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09BD4-5DDF-DE8F-829F-AA790091798F}"/>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4239296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D9CE7-9126-0C4A-B55E-1DD3B30591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912D96-64C4-9168-243B-56AC31F603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2389F-DECA-016E-E0D0-F036C58B4146}"/>
              </a:ext>
            </a:extLst>
          </p:cNvPr>
          <p:cNvSpPr>
            <a:spLocks noGrp="1"/>
          </p:cNvSpPr>
          <p:nvPr>
            <p:ph type="dt" sz="half" idx="10"/>
          </p:nvPr>
        </p:nvSpPr>
        <p:spPr/>
        <p:txBody>
          <a:body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6777DB5A-D909-B511-61AD-1FCF9168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D12DD-7537-CF80-14BB-F5DAB0A3CBA3}"/>
              </a:ext>
            </a:extLst>
          </p:cNvPr>
          <p:cNvSpPr>
            <a:spLocks noGrp="1"/>
          </p:cNvSpPr>
          <p:nvPr>
            <p:ph type="sldNum" sz="quarter" idx="12"/>
          </p:nvPr>
        </p:nvSpPr>
        <p:spPr/>
        <p:txBody>
          <a:bodyPr/>
          <a:lstStyle/>
          <a:p>
            <a:fld id="{4302281E-EA56-49F6-9B7A-48CE687A6AF5}" type="slidenum">
              <a:rPr lang="en-US" smtClean="0"/>
              <a:t>‹#›</a:t>
            </a:fld>
            <a:endParaRPr lang="en-US"/>
          </a:p>
        </p:txBody>
      </p:sp>
    </p:spTree>
    <p:extLst>
      <p:ext uri="{BB962C8B-B14F-4D97-AF65-F5344CB8AC3E}">
        <p14:creationId xmlns:p14="http://schemas.microsoft.com/office/powerpoint/2010/main" val="983427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275143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9/14/2023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930822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1421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06158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503073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9/14/2023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733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1428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154266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2" name="Text Placeholder 6">
            <a:extLst>
              <a:ext uri="{FF2B5EF4-FFF2-40B4-BE49-F238E27FC236}">
                <a16:creationId xmlns:a16="http://schemas.microsoft.com/office/drawing/2014/main" id="{78A35428-C430-41AE-BA64-5E17CFAF8B78}"/>
              </a:ext>
            </a:extLst>
          </p:cNvPr>
          <p:cNvSpPr>
            <a:spLocks noGrp="1"/>
          </p:cNvSpPr>
          <p:nvPr userDrawn="1">
            <p:ph type="body" sz="quarter" idx="10" hasCustomPrompt="1"/>
          </p:nvPr>
        </p:nvSpPr>
        <p:spPr>
          <a:xfrm>
            <a:off x="850900" y="4530695"/>
            <a:ext cx="2309144" cy="1573327"/>
          </a:xfrm>
          <a:prstGeom prst="rect">
            <a:avLst/>
          </a:prstGeom>
        </p:spPr>
        <p:txBody>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133">
                <a:latin typeface="Arial" panose="020B0604020202020204" pitchFamily="34" charset="0"/>
                <a:cs typeface="Arial" panose="020B0604020202020204" pitchFamily="34" charset="0"/>
              </a:defRPr>
            </a:lvl1pPr>
          </a:lstStyle>
          <a:p>
            <a:pPr lvl="0"/>
            <a:r>
              <a:rPr lang="en-US"/>
              <a:t>Arial Regular 16pt – for support copy</a:t>
            </a:r>
          </a:p>
        </p:txBody>
      </p:sp>
      <p:sp>
        <p:nvSpPr>
          <p:cNvPr id="43" name="Text Placeholder 10">
            <a:extLst>
              <a:ext uri="{FF2B5EF4-FFF2-40B4-BE49-F238E27FC236}">
                <a16:creationId xmlns:a16="http://schemas.microsoft.com/office/drawing/2014/main" id="{0F670059-C73D-4F3A-AE2B-194F9D298829}"/>
              </a:ext>
            </a:extLst>
          </p:cNvPr>
          <p:cNvSpPr>
            <a:spLocks noGrp="1"/>
          </p:cNvSpPr>
          <p:nvPr userDrawn="1">
            <p:ph type="body" sz="quarter" idx="14" hasCustomPrompt="1"/>
          </p:nvPr>
        </p:nvSpPr>
        <p:spPr>
          <a:xfrm>
            <a:off x="850900" y="3632200"/>
            <a:ext cx="2321843" cy="958723"/>
          </a:xfrm>
          <a:prstGeom prst="rect">
            <a:avLst/>
          </a:prstGeom>
        </p:spPr>
        <p:txBody>
          <a:bodyPr/>
          <a:lstStyle>
            <a:lvl1pPr marL="0" indent="0" algn="ctr">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44" name="Text Placeholder 6">
            <a:extLst>
              <a:ext uri="{FF2B5EF4-FFF2-40B4-BE49-F238E27FC236}">
                <a16:creationId xmlns:a16="http://schemas.microsoft.com/office/drawing/2014/main" id="{93AF1146-AF22-4E5D-B26F-EF2AD41CA024}"/>
              </a:ext>
            </a:extLst>
          </p:cNvPr>
          <p:cNvSpPr>
            <a:spLocks noGrp="1"/>
          </p:cNvSpPr>
          <p:nvPr userDrawn="1">
            <p:ph type="body" sz="quarter" idx="15" hasCustomPrompt="1"/>
          </p:nvPr>
        </p:nvSpPr>
        <p:spPr>
          <a:xfrm>
            <a:off x="3540367" y="4531198"/>
            <a:ext cx="2309144" cy="1573327"/>
          </a:xfrm>
          <a:prstGeom prst="rect">
            <a:avLst/>
          </a:prstGeom>
        </p:spPr>
        <p:txBody>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133">
                <a:latin typeface="Arial" panose="020B0604020202020204" pitchFamily="34" charset="0"/>
                <a:cs typeface="Arial" panose="020B0604020202020204" pitchFamily="34" charset="0"/>
              </a:defRPr>
            </a:lvl1pPr>
          </a:lstStyle>
          <a:p>
            <a:pPr lvl="0"/>
            <a:r>
              <a:rPr lang="en-US"/>
              <a:t>Arial Regular 16pt – for support copy</a:t>
            </a:r>
          </a:p>
        </p:txBody>
      </p:sp>
      <p:sp>
        <p:nvSpPr>
          <p:cNvPr id="45" name="Text Placeholder 10">
            <a:extLst>
              <a:ext uri="{FF2B5EF4-FFF2-40B4-BE49-F238E27FC236}">
                <a16:creationId xmlns:a16="http://schemas.microsoft.com/office/drawing/2014/main" id="{FB117395-4E00-48D9-9786-BDC0D584E4C7}"/>
              </a:ext>
            </a:extLst>
          </p:cNvPr>
          <p:cNvSpPr>
            <a:spLocks noGrp="1"/>
          </p:cNvSpPr>
          <p:nvPr userDrawn="1">
            <p:ph type="body" sz="quarter" idx="16" hasCustomPrompt="1"/>
          </p:nvPr>
        </p:nvSpPr>
        <p:spPr>
          <a:xfrm>
            <a:off x="3540367" y="3632703"/>
            <a:ext cx="2309143" cy="958723"/>
          </a:xfrm>
          <a:prstGeom prst="rect">
            <a:avLst/>
          </a:prstGeom>
        </p:spPr>
        <p:txBody>
          <a:bodyPr/>
          <a:lstStyle>
            <a:lvl1pPr marL="0" indent="0" algn="ctr">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46" name="Text Placeholder 6">
            <a:extLst>
              <a:ext uri="{FF2B5EF4-FFF2-40B4-BE49-F238E27FC236}">
                <a16:creationId xmlns:a16="http://schemas.microsoft.com/office/drawing/2014/main" id="{15733CEA-CA1A-4FD3-A0DA-3C7B15CCF60A}"/>
              </a:ext>
            </a:extLst>
          </p:cNvPr>
          <p:cNvSpPr>
            <a:spLocks noGrp="1"/>
          </p:cNvSpPr>
          <p:nvPr userDrawn="1">
            <p:ph type="body" sz="quarter" idx="17" hasCustomPrompt="1"/>
          </p:nvPr>
        </p:nvSpPr>
        <p:spPr>
          <a:xfrm>
            <a:off x="6211088" y="4531169"/>
            <a:ext cx="2309144" cy="1573327"/>
          </a:xfrm>
          <a:prstGeom prst="rect">
            <a:avLst/>
          </a:prstGeom>
        </p:spPr>
        <p:txBody>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133">
                <a:latin typeface="Arial" panose="020B0604020202020204" pitchFamily="34" charset="0"/>
                <a:cs typeface="Arial" panose="020B0604020202020204" pitchFamily="34" charset="0"/>
              </a:defRPr>
            </a:lvl1pPr>
          </a:lstStyle>
          <a:p>
            <a:pPr lvl="0"/>
            <a:r>
              <a:rPr lang="en-US"/>
              <a:t>Arial Regular 16pt – for support copy</a:t>
            </a:r>
          </a:p>
        </p:txBody>
      </p:sp>
      <p:sp>
        <p:nvSpPr>
          <p:cNvPr id="47" name="Text Placeholder 10">
            <a:extLst>
              <a:ext uri="{FF2B5EF4-FFF2-40B4-BE49-F238E27FC236}">
                <a16:creationId xmlns:a16="http://schemas.microsoft.com/office/drawing/2014/main" id="{8009FC1C-2A16-4E81-A528-A8173B46DDCD}"/>
              </a:ext>
            </a:extLst>
          </p:cNvPr>
          <p:cNvSpPr>
            <a:spLocks noGrp="1"/>
          </p:cNvSpPr>
          <p:nvPr userDrawn="1">
            <p:ph type="body" sz="quarter" idx="18" hasCustomPrompt="1"/>
          </p:nvPr>
        </p:nvSpPr>
        <p:spPr>
          <a:xfrm>
            <a:off x="6211088" y="3632673"/>
            <a:ext cx="2309143" cy="958723"/>
          </a:xfrm>
          <a:prstGeom prst="rect">
            <a:avLst/>
          </a:prstGeom>
        </p:spPr>
        <p:txBody>
          <a:bodyPr/>
          <a:lstStyle>
            <a:lvl1pPr marL="0" indent="0" algn="ctr">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48" name="Text Placeholder 6">
            <a:extLst>
              <a:ext uri="{FF2B5EF4-FFF2-40B4-BE49-F238E27FC236}">
                <a16:creationId xmlns:a16="http://schemas.microsoft.com/office/drawing/2014/main" id="{2A910AE5-39DC-4910-971C-FF5D4ED91906}"/>
              </a:ext>
            </a:extLst>
          </p:cNvPr>
          <p:cNvSpPr>
            <a:spLocks noGrp="1"/>
          </p:cNvSpPr>
          <p:nvPr userDrawn="1">
            <p:ph type="body" sz="quarter" idx="19" hasCustomPrompt="1"/>
          </p:nvPr>
        </p:nvSpPr>
        <p:spPr>
          <a:xfrm>
            <a:off x="8887855" y="4531671"/>
            <a:ext cx="2309144" cy="1573327"/>
          </a:xfrm>
          <a:prstGeom prst="rect">
            <a:avLst/>
          </a:prstGeom>
        </p:spPr>
        <p:txBody>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133">
                <a:latin typeface="Arial" panose="020B0604020202020204" pitchFamily="34" charset="0"/>
                <a:cs typeface="Arial" panose="020B0604020202020204" pitchFamily="34" charset="0"/>
              </a:defRPr>
            </a:lvl1pPr>
          </a:lstStyle>
          <a:p>
            <a:pPr lvl="0"/>
            <a:r>
              <a:rPr lang="en-US"/>
              <a:t>Arial Regular 16pt – for support copy</a:t>
            </a:r>
          </a:p>
        </p:txBody>
      </p:sp>
      <p:sp>
        <p:nvSpPr>
          <p:cNvPr id="49" name="Text Placeholder 10">
            <a:extLst>
              <a:ext uri="{FF2B5EF4-FFF2-40B4-BE49-F238E27FC236}">
                <a16:creationId xmlns:a16="http://schemas.microsoft.com/office/drawing/2014/main" id="{77D2B14D-02AD-4012-ACD6-82CE351B0A1D}"/>
              </a:ext>
            </a:extLst>
          </p:cNvPr>
          <p:cNvSpPr>
            <a:spLocks noGrp="1"/>
          </p:cNvSpPr>
          <p:nvPr userDrawn="1">
            <p:ph type="body" sz="quarter" idx="20" hasCustomPrompt="1"/>
          </p:nvPr>
        </p:nvSpPr>
        <p:spPr>
          <a:xfrm>
            <a:off x="8887855" y="3633176"/>
            <a:ext cx="2309143" cy="958723"/>
          </a:xfrm>
          <a:prstGeom prst="rect">
            <a:avLst/>
          </a:prstGeom>
        </p:spPr>
        <p:txBody>
          <a:bodyPr/>
          <a:lstStyle>
            <a:lvl1pPr marL="0" indent="0" algn="ctr">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50" name="Text Placeholder 8">
            <a:extLst>
              <a:ext uri="{FF2B5EF4-FFF2-40B4-BE49-F238E27FC236}">
                <a16:creationId xmlns:a16="http://schemas.microsoft.com/office/drawing/2014/main" id="{FDCA8E6D-FA9D-4B5E-888C-8CB2898E5362}"/>
              </a:ext>
            </a:extLst>
          </p:cNvPr>
          <p:cNvSpPr>
            <a:spLocks noGrp="1"/>
          </p:cNvSpPr>
          <p:nvPr userDrawn="1">
            <p:ph type="body" sz="quarter" idx="11" hasCustomPrompt="1"/>
          </p:nvPr>
        </p:nvSpPr>
        <p:spPr>
          <a:xfrm>
            <a:off x="0" y="285333"/>
            <a:ext cx="12192000" cy="665440"/>
          </a:xfrm>
          <a:prstGeom prst="rect">
            <a:avLst/>
          </a:prstGeom>
        </p:spPr>
        <p:txBody>
          <a:bodyPr/>
          <a:lstStyle>
            <a:lvl1pPr marL="0" indent="0" algn="ctr">
              <a:buNone/>
              <a:defRPr>
                <a:solidFill>
                  <a:srgbClr val="167263"/>
                </a:solidFill>
                <a:latin typeface="Arial" panose="020B0604020202020204" pitchFamily="34" charset="0"/>
                <a:cs typeface="Arial" panose="020B0604020202020204" pitchFamily="34" charset="0"/>
              </a:defRPr>
            </a:lvl1pPr>
          </a:lstStyle>
          <a:p>
            <a:pPr lvl="0"/>
            <a:r>
              <a:rPr lang="en-US"/>
              <a:t>TITLE GOES HERE </a:t>
            </a:r>
          </a:p>
        </p:txBody>
      </p:sp>
      <p:sp>
        <p:nvSpPr>
          <p:cNvPr id="51" name="Text Placeholder 8">
            <a:extLst>
              <a:ext uri="{FF2B5EF4-FFF2-40B4-BE49-F238E27FC236}">
                <a16:creationId xmlns:a16="http://schemas.microsoft.com/office/drawing/2014/main" id="{03FD2EC1-55D6-476D-9F71-65797E5788EF}"/>
              </a:ext>
            </a:extLst>
          </p:cNvPr>
          <p:cNvSpPr>
            <a:spLocks noGrp="1"/>
          </p:cNvSpPr>
          <p:nvPr userDrawn="1">
            <p:ph type="body" sz="quarter" idx="12" hasCustomPrompt="1"/>
          </p:nvPr>
        </p:nvSpPr>
        <p:spPr>
          <a:xfrm>
            <a:off x="2" y="986643"/>
            <a:ext cx="12191999" cy="511957"/>
          </a:xfrm>
          <a:prstGeom prst="rect">
            <a:avLst/>
          </a:prstGeom>
        </p:spPr>
        <p:txBody>
          <a:bodyPr/>
          <a:lstStyle>
            <a:lvl1pPr marL="0" indent="0" algn="ctr">
              <a:buNone/>
              <a:defRPr sz="2667" b="1">
                <a:solidFill>
                  <a:srgbClr val="2F6D8F"/>
                </a:solidFill>
                <a:latin typeface="Arial Black" panose="020B0A04020102020204" pitchFamily="34" charset="0"/>
                <a:cs typeface="Arial" panose="020B0604020202020204" pitchFamily="34" charset="0"/>
              </a:defRPr>
            </a:lvl1pPr>
          </a:lstStyle>
          <a:p>
            <a:pPr lvl="0"/>
            <a:r>
              <a:rPr lang="en-US"/>
              <a:t>Subtitle goes here</a:t>
            </a:r>
          </a:p>
        </p:txBody>
      </p:sp>
      <p:sp>
        <p:nvSpPr>
          <p:cNvPr id="2" name="Slide Number Placeholder 1">
            <a:extLst>
              <a:ext uri="{FF2B5EF4-FFF2-40B4-BE49-F238E27FC236}">
                <a16:creationId xmlns:a16="http://schemas.microsoft.com/office/drawing/2014/main" id="{638CB85A-11ED-4831-B634-58B24ECC3647}"/>
              </a:ext>
            </a:extLst>
          </p:cNvPr>
          <p:cNvSpPr>
            <a:spLocks noGrp="1"/>
          </p:cNvSpPr>
          <p:nvPr>
            <p:ph type="sldNum" sz="quarter" idx="21"/>
          </p:nvPr>
        </p:nvSpPr>
        <p:spPr/>
        <p:txBody>
          <a:bodyPr/>
          <a:lstStyle/>
          <a:p>
            <a:fld id="{B2192B31-B341-4013-B7E8-60D2E97D576A}" type="slidenum">
              <a:rPr lang="en-US" smtClean="0"/>
              <a:pPr/>
              <a:t>‹#›</a:t>
            </a:fld>
            <a:endParaRPr lang="en-US"/>
          </a:p>
        </p:txBody>
      </p:sp>
    </p:spTree>
    <p:extLst>
      <p:ext uri="{BB962C8B-B14F-4D97-AF65-F5344CB8AC3E}">
        <p14:creationId xmlns:p14="http://schemas.microsoft.com/office/powerpoint/2010/main" val="4517011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75B39D-492D-4C82-AC63-9A5322B1A353}"/>
              </a:ext>
            </a:extLst>
          </p:cNvPr>
          <p:cNvSpPr>
            <a:spLocks noGrp="1"/>
          </p:cNvSpPr>
          <p:nvPr>
            <p:ph type="body" sz="quarter" idx="10" hasCustomPrompt="1"/>
          </p:nvPr>
        </p:nvSpPr>
        <p:spPr>
          <a:xfrm>
            <a:off x="711200" y="1803400"/>
            <a:ext cx="11176000" cy="35560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great for body copy</a:t>
            </a:r>
          </a:p>
          <a:p>
            <a:pPr lvl="0"/>
            <a:endParaRPr lang="en-US"/>
          </a:p>
        </p:txBody>
      </p:sp>
      <p:sp>
        <p:nvSpPr>
          <p:cNvPr id="12" name="Text Placeholder 8">
            <a:extLst>
              <a:ext uri="{FF2B5EF4-FFF2-40B4-BE49-F238E27FC236}">
                <a16:creationId xmlns:a16="http://schemas.microsoft.com/office/drawing/2014/main" id="{DBDE32CA-12B6-4E72-A4FD-31688A5F2821}"/>
              </a:ext>
            </a:extLst>
          </p:cNvPr>
          <p:cNvSpPr>
            <a:spLocks noGrp="1"/>
          </p:cNvSpPr>
          <p:nvPr>
            <p:ph type="body" sz="quarter" idx="11" hasCustomPrompt="1"/>
          </p:nvPr>
        </p:nvSpPr>
        <p:spPr>
          <a:xfrm>
            <a:off x="720217" y="426760"/>
            <a:ext cx="11176000" cy="6096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a:t>CLICK HERE TO EDIT TITLE </a:t>
            </a:r>
          </a:p>
        </p:txBody>
      </p:sp>
      <p:sp>
        <p:nvSpPr>
          <p:cNvPr id="13" name="Text Placeholder 8">
            <a:extLst>
              <a:ext uri="{FF2B5EF4-FFF2-40B4-BE49-F238E27FC236}">
                <a16:creationId xmlns:a16="http://schemas.microsoft.com/office/drawing/2014/main" id="{D2093A64-A0FC-4339-80D6-6966844300D7}"/>
              </a:ext>
            </a:extLst>
          </p:cNvPr>
          <p:cNvSpPr>
            <a:spLocks noGrp="1"/>
          </p:cNvSpPr>
          <p:nvPr>
            <p:ph type="body" sz="quarter" idx="12" hasCustomPrompt="1"/>
          </p:nvPr>
        </p:nvSpPr>
        <p:spPr>
          <a:xfrm>
            <a:off x="720217" y="1092200"/>
            <a:ext cx="11176000" cy="609600"/>
          </a:xfrm>
          <a:prstGeom prst="rect">
            <a:avLst/>
          </a:prstGeom>
        </p:spPr>
        <p:txBody>
          <a:bodyPr/>
          <a:lstStyle>
            <a:lvl1pPr marL="0" indent="0">
              <a:buNone/>
              <a:defRPr sz="2667" b="1">
                <a:solidFill>
                  <a:srgbClr val="2F6D8F"/>
                </a:solidFill>
                <a:latin typeface="Arial Black" panose="020B0A04020102020204" pitchFamily="34" charset="0"/>
                <a:cs typeface="Arial" panose="020B0604020202020204" pitchFamily="34" charset="0"/>
              </a:defRPr>
            </a:lvl1pPr>
          </a:lstStyle>
          <a:p>
            <a:pPr lvl="0"/>
            <a:r>
              <a:rPr lang="en-US"/>
              <a:t>Subtitle goes here</a:t>
            </a:r>
          </a:p>
        </p:txBody>
      </p:sp>
      <p:sp>
        <p:nvSpPr>
          <p:cNvPr id="2" name="Slide Number Placeholder 1">
            <a:extLst>
              <a:ext uri="{FF2B5EF4-FFF2-40B4-BE49-F238E27FC236}">
                <a16:creationId xmlns:a16="http://schemas.microsoft.com/office/drawing/2014/main" id="{6619FDDA-503F-478F-B2AD-349B8A0F7A7F}"/>
              </a:ext>
            </a:extLst>
          </p:cNvPr>
          <p:cNvSpPr>
            <a:spLocks noGrp="1"/>
          </p:cNvSpPr>
          <p:nvPr>
            <p:ph type="sldNum" sz="quarter" idx="13"/>
          </p:nvPr>
        </p:nvSpPr>
        <p:spPr/>
        <p:txBody>
          <a:bodyPr/>
          <a:lstStyle/>
          <a:p>
            <a:fld id="{B2192B31-B341-4013-B7E8-60D2E97D576A}" type="slidenum">
              <a:rPr lang="en-US" smtClean="0"/>
              <a:pPr/>
              <a:t>‹#›</a:t>
            </a:fld>
            <a:endParaRPr lang="en-US"/>
          </a:p>
        </p:txBody>
      </p:sp>
    </p:spTree>
    <p:extLst>
      <p:ext uri="{BB962C8B-B14F-4D97-AF65-F5344CB8AC3E}">
        <p14:creationId xmlns:p14="http://schemas.microsoft.com/office/powerpoint/2010/main" val="34431422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13C852D5-A265-4904-80DB-D2A541F10479}"/>
              </a:ext>
            </a:extLst>
          </p:cNvPr>
          <p:cNvSpPr>
            <a:spLocks noGrp="1"/>
          </p:cNvSpPr>
          <p:nvPr>
            <p:ph type="body" sz="quarter" idx="10" hasCustomPrompt="1"/>
          </p:nvPr>
        </p:nvSpPr>
        <p:spPr>
          <a:xfrm>
            <a:off x="895013" y="2629171"/>
            <a:ext cx="10992187" cy="12192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2" name="Text Placeholder 8">
            <a:extLst>
              <a:ext uri="{FF2B5EF4-FFF2-40B4-BE49-F238E27FC236}">
                <a16:creationId xmlns:a16="http://schemas.microsoft.com/office/drawing/2014/main" id="{56B828D8-EF7C-404E-8DB2-CAABBA716557}"/>
              </a:ext>
            </a:extLst>
          </p:cNvPr>
          <p:cNvSpPr>
            <a:spLocks noGrp="1"/>
          </p:cNvSpPr>
          <p:nvPr>
            <p:ph type="body" sz="quarter" idx="11" hasCustomPrompt="1"/>
          </p:nvPr>
        </p:nvSpPr>
        <p:spPr>
          <a:xfrm>
            <a:off x="867093" y="426760"/>
            <a:ext cx="10992187" cy="6096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a:t>CLICK HERE TO EDIT TITLE </a:t>
            </a:r>
          </a:p>
        </p:txBody>
      </p:sp>
      <p:sp>
        <p:nvSpPr>
          <p:cNvPr id="23" name="Text Placeholder 8">
            <a:extLst>
              <a:ext uri="{FF2B5EF4-FFF2-40B4-BE49-F238E27FC236}">
                <a16:creationId xmlns:a16="http://schemas.microsoft.com/office/drawing/2014/main" id="{AF79DE77-DA2C-4D66-AF87-082008BA8390}"/>
              </a:ext>
            </a:extLst>
          </p:cNvPr>
          <p:cNvSpPr>
            <a:spLocks noGrp="1"/>
          </p:cNvSpPr>
          <p:nvPr>
            <p:ph type="body" sz="quarter" idx="12" hasCustomPrompt="1"/>
          </p:nvPr>
        </p:nvSpPr>
        <p:spPr>
          <a:xfrm>
            <a:off x="895013" y="1076187"/>
            <a:ext cx="10964267" cy="609600"/>
          </a:xfrm>
          <a:prstGeom prst="rect">
            <a:avLst/>
          </a:prstGeom>
        </p:spPr>
        <p:txBody>
          <a:bodyPr/>
          <a:lstStyle>
            <a:lvl1pPr marL="0" indent="0">
              <a:buNone/>
              <a:defRPr sz="2667" b="1">
                <a:solidFill>
                  <a:srgbClr val="2F6D8F"/>
                </a:solidFill>
                <a:latin typeface="Arial Black" panose="020B0A04020102020204" pitchFamily="34" charset="0"/>
                <a:cs typeface="Arial" panose="020B0604020202020204" pitchFamily="34" charset="0"/>
              </a:defRPr>
            </a:lvl1pPr>
          </a:lstStyle>
          <a:p>
            <a:pPr lvl="0"/>
            <a:r>
              <a:rPr lang="en-US"/>
              <a:t>Subtitle goes here</a:t>
            </a:r>
          </a:p>
        </p:txBody>
      </p:sp>
      <p:sp>
        <p:nvSpPr>
          <p:cNvPr id="25" name="Text Placeholder 10">
            <a:extLst>
              <a:ext uri="{FF2B5EF4-FFF2-40B4-BE49-F238E27FC236}">
                <a16:creationId xmlns:a16="http://schemas.microsoft.com/office/drawing/2014/main" id="{00F2CA8E-A781-4C15-BAC1-9D87FDA21245}"/>
              </a:ext>
            </a:extLst>
          </p:cNvPr>
          <p:cNvSpPr>
            <a:spLocks noGrp="1"/>
          </p:cNvSpPr>
          <p:nvPr>
            <p:ph type="body" sz="quarter" idx="14" hasCustomPrompt="1"/>
          </p:nvPr>
        </p:nvSpPr>
        <p:spPr>
          <a:xfrm>
            <a:off x="895013" y="21128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6" name="Text Placeholder 6">
            <a:extLst>
              <a:ext uri="{FF2B5EF4-FFF2-40B4-BE49-F238E27FC236}">
                <a16:creationId xmlns:a16="http://schemas.microsoft.com/office/drawing/2014/main" id="{BB3A21E9-EF00-467D-98A2-F56E0F091EE0}"/>
              </a:ext>
            </a:extLst>
          </p:cNvPr>
          <p:cNvSpPr>
            <a:spLocks noGrp="1"/>
          </p:cNvSpPr>
          <p:nvPr>
            <p:ph type="body" sz="quarter" idx="15" hasCustomPrompt="1"/>
          </p:nvPr>
        </p:nvSpPr>
        <p:spPr>
          <a:xfrm>
            <a:off x="895013" y="4369341"/>
            <a:ext cx="10992187" cy="10160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7" name="Text Placeholder 10">
            <a:extLst>
              <a:ext uri="{FF2B5EF4-FFF2-40B4-BE49-F238E27FC236}">
                <a16:creationId xmlns:a16="http://schemas.microsoft.com/office/drawing/2014/main" id="{DF2CB29E-6790-4BD2-B627-1E1A07B558C6}"/>
              </a:ext>
            </a:extLst>
          </p:cNvPr>
          <p:cNvSpPr>
            <a:spLocks noGrp="1"/>
          </p:cNvSpPr>
          <p:nvPr>
            <p:ph type="body" sz="quarter" idx="16" hasCustomPrompt="1"/>
          </p:nvPr>
        </p:nvSpPr>
        <p:spPr>
          <a:xfrm>
            <a:off x="895013" y="38400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 name="Slide Number Placeholder 1">
            <a:extLst>
              <a:ext uri="{FF2B5EF4-FFF2-40B4-BE49-F238E27FC236}">
                <a16:creationId xmlns:a16="http://schemas.microsoft.com/office/drawing/2014/main" id="{1810F1EE-4E1E-4AAD-BC3E-85B24D397A36}"/>
              </a:ext>
            </a:extLst>
          </p:cNvPr>
          <p:cNvSpPr>
            <a:spLocks noGrp="1"/>
          </p:cNvSpPr>
          <p:nvPr>
            <p:ph type="sldNum" sz="quarter" idx="17"/>
          </p:nvPr>
        </p:nvSpPr>
        <p:spPr/>
        <p:txBody>
          <a:bodyPr/>
          <a:lstStyle/>
          <a:p>
            <a:fld id="{B2192B31-B341-4013-B7E8-60D2E97D576A}" type="slidenum">
              <a:rPr lang="en-US" smtClean="0"/>
              <a:pPr/>
              <a:t>‹#›</a:t>
            </a:fld>
            <a:endParaRPr lang="en-US"/>
          </a:p>
        </p:txBody>
      </p:sp>
    </p:spTree>
    <p:extLst>
      <p:ext uri="{BB962C8B-B14F-4D97-AF65-F5344CB8AC3E}">
        <p14:creationId xmlns:p14="http://schemas.microsoft.com/office/powerpoint/2010/main" val="2459522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822537" y="784329"/>
            <a:ext cx="5610658" cy="575497"/>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822536" y="1407767"/>
            <a:ext cx="5610658" cy="1438685"/>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1258226" y="3048352"/>
            <a:ext cx="5174968" cy="2422278"/>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58784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503073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5.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lide Number Placeholder 5"/>
          <p:cNvSpPr>
            <a:spLocks noGrp="1"/>
          </p:cNvSpPr>
          <p:nvPr>
            <p:ph type="sldNum" sz="quarter" idx="4"/>
          </p:nvPr>
        </p:nvSpPr>
        <p:spPr bwMode="gray">
          <a:xfrm>
            <a:off x="11401519" y="0"/>
            <a:ext cx="539470" cy="591670"/>
          </a:xfrm>
          <a:prstGeom prst="rect">
            <a:avLst/>
          </a:prstGeom>
          <a:solidFill>
            <a:srgbClr val="721F5D"/>
          </a:solidFill>
          <a:effectLst>
            <a:outerShdw blurRad="63500" sx="102000" sy="102000" algn="ctr" rotWithShape="0">
              <a:prstClr val="black">
                <a:alpha val="40000"/>
              </a:prstClr>
            </a:outerShdw>
          </a:effectLst>
        </p:spPr>
        <p:txBody>
          <a:bodyPr vert="horz" lIns="91440" tIns="45720" rIns="91440" bIns="45720" rtlCol="0" anchor="b"/>
          <a:lstStyle>
            <a:lvl1pPr algn="ctr">
              <a:defRPr sz="18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195166028"/>
      </p:ext>
    </p:extLst>
  </p:cSld>
  <p:clrMap bg1="lt1" tx1="dk1" bg2="lt2" tx2="dk2" accent1="accent1" accent2="accent2" accent3="accent3" accent4="accent4" accent5="accent5" accent6="accent6" hlink="hlink" folHlink="folHlink"/>
  <p:sldLayoutIdLst>
    <p:sldLayoutId id="2147483776" r:id="rId1"/>
    <p:sldLayoutId id="2147483702" r:id="rId2"/>
    <p:sldLayoutId id="2147483777" r:id="rId3"/>
    <p:sldLayoutId id="2147483778" r:id="rId4"/>
    <p:sldLayoutId id="2147483779" r:id="rId5"/>
    <p:sldLayoutId id="2147483708" r:id="rId6"/>
    <p:sldLayoutId id="2147483668" r:id="rId7"/>
    <p:sldLayoutId id="2147483661" r:id="rId8"/>
    <p:sldLayoutId id="2147483780" r:id="rId9"/>
    <p:sldLayoutId id="2147483675" r:id="rId10"/>
    <p:sldLayoutId id="2147483748" r:id="rId11"/>
    <p:sldLayoutId id="2147483707" r:id="rId12"/>
    <p:sldLayoutId id="2147483781" r:id="rId13"/>
    <p:sldLayoutId id="2147483749" r:id="rId14"/>
    <p:sldLayoutId id="2147484313"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CA2B1-3946-B9F0-3C3C-C48B1BA8BC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D2D887-2D7B-379A-B101-961B5BF8C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539B6-A824-B6E4-6362-6FDA628B3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E62AE-6840-4832-8821-FAE201194890}" type="datetimeFigureOut">
              <a:rPr lang="en-US" smtClean="0"/>
              <a:t>9/14/2023</a:t>
            </a:fld>
            <a:endParaRPr lang="en-US"/>
          </a:p>
        </p:txBody>
      </p:sp>
      <p:sp>
        <p:nvSpPr>
          <p:cNvPr id="5" name="Footer Placeholder 4">
            <a:extLst>
              <a:ext uri="{FF2B5EF4-FFF2-40B4-BE49-F238E27FC236}">
                <a16:creationId xmlns:a16="http://schemas.microsoft.com/office/drawing/2014/main" id="{F27C699D-CC35-94AE-B729-724FB6C4A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201848-CA8A-3F6C-1B7C-AA046E441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41D81-04BD-44BC-9AF2-ED1F1CBD93C9}" type="slidenum">
              <a:rPr lang="en-US" smtClean="0"/>
              <a:t>‹#›</a:t>
            </a:fld>
            <a:endParaRPr lang="en-US"/>
          </a:p>
        </p:txBody>
      </p:sp>
    </p:spTree>
    <p:extLst>
      <p:ext uri="{BB962C8B-B14F-4D97-AF65-F5344CB8AC3E}">
        <p14:creationId xmlns:p14="http://schemas.microsoft.com/office/powerpoint/2010/main" val="149496740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82"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9/14/2023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3716454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689" r:id="rId17"/>
    <p:sldLayoutId id="2147483766" r:id="rId18"/>
    <p:sldLayoutId id="2147483767" r:id="rId19"/>
    <p:sldLayoutId id="2147483768" r:id="rId20"/>
    <p:sldLayoutId id="2147483769" r:id="rId21"/>
    <p:sldLayoutId id="2147483771" r:id="rId22"/>
    <p:sldLayoutId id="2147483772" r:id="rId23"/>
    <p:sldLayoutId id="2147483695" r:id="rId24"/>
    <p:sldLayoutId id="2147483773" r:id="rId25"/>
    <p:sldLayoutId id="2147483774" r:id="rId26"/>
    <p:sldLayoutId id="2147483790" r:id="rId27"/>
    <p:sldLayoutId id="2147483783" r:id="rId28"/>
    <p:sldLayoutId id="2147483784" r:id="rId29"/>
    <p:sldLayoutId id="2147483785" r:id="rId30"/>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5BDD9-2F87-2442-D7F3-32E39E75E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8B519-D9C9-FC2B-41A1-363FCC8C3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50CD4-EA1A-F685-39EE-F6DE00256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01F07-09BE-42D3-B9E3-86071E8C34EC}" type="datetimeFigureOut">
              <a:rPr lang="en-US" smtClean="0"/>
              <a:t>9/14/2023</a:t>
            </a:fld>
            <a:endParaRPr lang="en-US"/>
          </a:p>
        </p:txBody>
      </p:sp>
      <p:sp>
        <p:nvSpPr>
          <p:cNvPr id="5" name="Footer Placeholder 4">
            <a:extLst>
              <a:ext uri="{FF2B5EF4-FFF2-40B4-BE49-F238E27FC236}">
                <a16:creationId xmlns:a16="http://schemas.microsoft.com/office/drawing/2014/main" id="{BAC9EFD5-B865-2757-3DEF-F3A2FB304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847BD-B81F-C695-63F9-56388FA9B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2281E-EA56-49F6-9B7A-48CE687A6AF5}" type="slidenum">
              <a:rPr lang="en-US" smtClean="0"/>
              <a:t>‹#›</a:t>
            </a:fld>
            <a:endParaRPr lang="en-US"/>
          </a:p>
        </p:txBody>
      </p:sp>
    </p:spTree>
    <p:extLst>
      <p:ext uri="{BB962C8B-B14F-4D97-AF65-F5344CB8AC3E}">
        <p14:creationId xmlns:p14="http://schemas.microsoft.com/office/powerpoint/2010/main" val="3825758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rgbClr val="FFEBD1"/>
            </a:gs>
            <a:gs pos="0">
              <a:srgbClr val="FFF5E7"/>
            </a:gs>
            <a:gs pos="89000">
              <a:srgbClr val="FFEBD1"/>
            </a:gs>
          </a:gsLst>
          <a:lin ang="5400000" scaled="1"/>
          <a:tileRect/>
        </a:gradFill>
        <a:effectLst/>
      </p:bgPr>
    </p:bg>
    <p:spTree>
      <p:nvGrpSpPr>
        <p:cNvPr id="1" name=""/>
        <p:cNvGrpSpPr/>
        <p:nvPr/>
      </p:nvGrpSpPr>
      <p:grpSpPr>
        <a:xfrm>
          <a:off x="0" y="0"/>
          <a:ext cx="0" cy="0"/>
          <a:chOff x="0" y="0"/>
          <a:chExt cx="0" cy="0"/>
        </a:xfrm>
      </p:grpSpPr>
      <p:sp>
        <p:nvSpPr>
          <p:cNvPr id="25" name="Slide Number Placeholder 5"/>
          <p:cNvSpPr>
            <a:spLocks noGrp="1"/>
          </p:cNvSpPr>
          <p:nvPr>
            <p:ph type="sldNum" sz="quarter" idx="4"/>
          </p:nvPr>
        </p:nvSpPr>
        <p:spPr bwMode="gray">
          <a:xfrm>
            <a:off x="11401519" y="0"/>
            <a:ext cx="539470" cy="591670"/>
          </a:xfrm>
          <a:prstGeom prst="rect">
            <a:avLst/>
          </a:prstGeom>
          <a:solidFill>
            <a:srgbClr val="721F5D"/>
          </a:solidFill>
          <a:effectLst>
            <a:outerShdw blurRad="63500" sx="102000" sy="102000" algn="ctr" rotWithShape="0">
              <a:prstClr val="black">
                <a:alpha val="40000"/>
              </a:prstClr>
            </a:outerShdw>
          </a:effectLst>
        </p:spPr>
        <p:txBody>
          <a:bodyPr vert="horz" lIns="91440" tIns="45720" rIns="91440" bIns="45720" rtlCol="0" anchor="b"/>
          <a:lstStyle>
            <a:lvl1pPr algn="ctr">
              <a:defRPr sz="18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195166028"/>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2" r:id="rId6"/>
    <p:sldLayoutId id="2147484291" r:id="rId7"/>
    <p:sldLayoutId id="2147484299" r:id="rId8"/>
    <p:sldLayoutId id="2147484300" r:id="rId9"/>
    <p:sldLayoutId id="2147484301" r:id="rId10"/>
    <p:sldLayoutId id="2147484302" r:id="rId11"/>
    <p:sldLayoutId id="2147484303" r:id="rId12"/>
    <p:sldLayoutId id="2147484286" r:id="rId13"/>
    <p:sldLayoutId id="2147484287" r:id="rId14"/>
    <p:sldLayoutId id="2147484288" r:id="rId15"/>
    <p:sldLayoutId id="2147484293"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0.xml"/><Relationship Id="rId1" Type="http://schemas.openxmlformats.org/officeDocument/2006/relationships/slideLayout" Target="../slideLayouts/slideLayout9.xml"/><Relationship Id="rId5" Type="http://schemas.openxmlformats.org/officeDocument/2006/relationships/image" Target="../media/image76.svg"/><Relationship Id="rId4" Type="http://schemas.openxmlformats.org/officeDocument/2006/relationships/image" Target="../media/image75.png"/></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3.xml"/><Relationship Id="rId1" Type="http://schemas.openxmlformats.org/officeDocument/2006/relationships/slideLayout" Target="../slideLayouts/slideLayout9.xml"/><Relationship Id="rId4" Type="http://schemas.openxmlformats.org/officeDocument/2006/relationships/image" Target="../media/image79.svg"/></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9.xml"/><Relationship Id="rId4" Type="http://schemas.openxmlformats.org/officeDocument/2006/relationships/hyperlink" Target="https://forms.office.com/r/3wFdSXiSA6"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69.xml"/><Relationship Id="rId5" Type="http://schemas.openxmlformats.org/officeDocument/2006/relationships/image" Target="../media/image82.png"/><Relationship Id="rId4" Type="http://schemas.openxmlformats.org/officeDocument/2006/relationships/hyperlink" Target="https://bit.ly/3pBXPb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wbscmntrn.wbscm.usda.gov/"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squaremeals.org/Programs/Food-Distribution-Program-for-NSLP/USDA-Foods-Processing-Informa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squaremeals.org/Programs/Food-Distribution-Program-for-NSLP/USDA-Foods-Processing-Information" TargetMode="Externa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s://forms.office.com/r/DdcmVGMDQ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s://forms.office.com/r/MX6gsdAk8c"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image" Target="../media/image51.sv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1.svg"/><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58.svg"/><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1.svg"/><Relationship Id="rId2" Type="http://schemas.openxmlformats.org/officeDocument/2006/relationships/notesSlide" Target="../notesSlides/notesSlide92.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58.svg"/><Relationship Id="rId4" Type="http://schemas.openxmlformats.org/officeDocument/2006/relationships/image" Target="../media/image57.png"/></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7.xml"/><Relationship Id="rId1" Type="http://schemas.openxmlformats.org/officeDocument/2006/relationships/slideLayout" Target="../slideLayouts/slideLayout9.xml"/><Relationship Id="rId5" Type="http://schemas.openxmlformats.org/officeDocument/2006/relationships/image" Target="../media/image58.svg"/><Relationship Id="rId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187CBABA-93C0-47B5-A96A-47D4C6FEFB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10" t="9297" r="306" b="6324"/>
          <a:stretch/>
        </p:blipFill>
        <p:spPr>
          <a:xfrm flipH="1">
            <a:off x="251011" y="231006"/>
            <a:ext cx="11689978" cy="4858729"/>
          </a:xfrm>
          <a:prstGeom prst="rect">
            <a:avLst/>
          </a:prstGeom>
          <a:ln>
            <a:noFill/>
          </a:ln>
          <a:effectLst>
            <a:softEdge rad="112500"/>
          </a:effectLst>
        </p:spPr>
      </p:pic>
      <p:grpSp>
        <p:nvGrpSpPr>
          <p:cNvPr id="8" name="Group 7">
            <a:extLst>
              <a:ext uri="{FF2B5EF4-FFF2-40B4-BE49-F238E27FC236}">
                <a16:creationId xmlns:a16="http://schemas.microsoft.com/office/drawing/2014/main" id="{CC281F6F-ADDE-4435-A537-02AC681BCF9F}"/>
              </a:ext>
            </a:extLst>
          </p:cNvPr>
          <p:cNvGrpSpPr/>
          <p:nvPr/>
        </p:nvGrpSpPr>
        <p:grpSpPr>
          <a:xfrm flipH="1">
            <a:off x="650782" y="-13679"/>
            <a:ext cx="7299960" cy="6067970"/>
            <a:chOff x="2726704" y="685166"/>
            <a:chExt cx="6395692" cy="5574664"/>
          </a:xfrm>
        </p:grpSpPr>
        <p:sp>
          <p:nvSpPr>
            <p:cNvPr id="9" name="Freeform 114">
              <a:extLst>
                <a:ext uri="{FF2B5EF4-FFF2-40B4-BE49-F238E27FC236}">
                  <a16:creationId xmlns:a16="http://schemas.microsoft.com/office/drawing/2014/main" id="{CC99F9C1-10EB-489D-98E8-186862FCAB6D}"/>
                </a:ext>
              </a:extLst>
            </p:cNvPr>
            <p:cNvSpPr>
              <a:spLocks/>
            </p:cNvSpPr>
            <p:nvPr/>
          </p:nvSpPr>
          <p:spPr bwMode="auto">
            <a:xfrm>
              <a:off x="3197360" y="685166"/>
              <a:ext cx="5564198" cy="5574664"/>
            </a:xfrm>
            <a:custGeom>
              <a:avLst/>
              <a:gdLst>
                <a:gd name="T0" fmla="*/ 445 w 580"/>
                <a:gd name="T1" fmla="*/ 136 h 581"/>
                <a:gd name="T2" fmla="*/ 495 w 580"/>
                <a:gd name="T3" fmla="*/ 496 h 581"/>
                <a:gd name="T4" fmla="*/ 135 w 580"/>
                <a:gd name="T5" fmla="*/ 445 h 581"/>
                <a:gd name="T6" fmla="*/ 85 w 580"/>
                <a:gd name="T7" fmla="*/ 86 h 581"/>
                <a:gd name="T8" fmla="*/ 445 w 580"/>
                <a:gd name="T9" fmla="*/ 136 h 581"/>
              </a:gdLst>
              <a:ahLst/>
              <a:cxnLst>
                <a:cxn ang="0">
                  <a:pos x="T0" y="T1"/>
                </a:cxn>
                <a:cxn ang="0">
                  <a:pos x="T2" y="T3"/>
                </a:cxn>
                <a:cxn ang="0">
                  <a:pos x="T4" y="T5"/>
                </a:cxn>
                <a:cxn ang="0">
                  <a:pos x="T6" y="T7"/>
                </a:cxn>
                <a:cxn ang="0">
                  <a:pos x="T8" y="T9"/>
                </a:cxn>
              </a:cxnLst>
              <a:rect l="0" t="0" r="r" b="b"/>
              <a:pathLst>
                <a:path w="580" h="581">
                  <a:moveTo>
                    <a:pt x="445" y="136"/>
                  </a:moveTo>
                  <a:cubicBezTo>
                    <a:pt x="558" y="249"/>
                    <a:pt x="580" y="410"/>
                    <a:pt x="495" y="496"/>
                  </a:cubicBezTo>
                  <a:cubicBezTo>
                    <a:pt x="410" y="581"/>
                    <a:pt x="249" y="559"/>
                    <a:pt x="135" y="445"/>
                  </a:cubicBezTo>
                  <a:cubicBezTo>
                    <a:pt x="22" y="332"/>
                    <a:pt x="0" y="171"/>
                    <a:pt x="85" y="86"/>
                  </a:cubicBezTo>
                  <a:cubicBezTo>
                    <a:pt x="170" y="0"/>
                    <a:pt x="331" y="23"/>
                    <a:pt x="445" y="136"/>
                  </a:cubicBezTo>
                </a:path>
              </a:pathLst>
            </a:custGeom>
            <a:solidFill>
              <a:srgbClr val="EF4B25">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0" name="Freeform 136">
              <a:extLst>
                <a:ext uri="{FF2B5EF4-FFF2-40B4-BE49-F238E27FC236}">
                  <a16:creationId xmlns:a16="http://schemas.microsoft.com/office/drawing/2014/main" id="{B2945056-CC4F-4E9D-AC5D-917E3230F2E8}"/>
                </a:ext>
              </a:extLst>
            </p:cNvPr>
            <p:cNvSpPr>
              <a:spLocks noEditPoints="1"/>
            </p:cNvSpPr>
            <p:nvPr/>
          </p:nvSpPr>
          <p:spPr bwMode="auto">
            <a:xfrm>
              <a:off x="3704620" y="778089"/>
              <a:ext cx="3854150" cy="2923301"/>
            </a:xfrm>
            <a:custGeom>
              <a:avLst/>
              <a:gdLst>
                <a:gd name="T0" fmla="*/ 402 w 402"/>
                <a:gd name="T1" fmla="*/ 97 h 305"/>
                <a:gd name="T2" fmla="*/ 401 w 402"/>
                <a:gd name="T3" fmla="*/ 97 h 305"/>
                <a:gd name="T4" fmla="*/ 401 w 402"/>
                <a:gd name="T5" fmla="*/ 97 h 305"/>
                <a:gd name="T6" fmla="*/ 400 w 402"/>
                <a:gd name="T7" fmla="*/ 96 h 305"/>
                <a:gd name="T8" fmla="*/ 400 w 402"/>
                <a:gd name="T9" fmla="*/ 96 h 305"/>
                <a:gd name="T10" fmla="*/ 400 w 402"/>
                <a:gd name="T11" fmla="*/ 96 h 305"/>
                <a:gd name="T12" fmla="*/ 400 w 402"/>
                <a:gd name="T13" fmla="*/ 95 h 305"/>
                <a:gd name="T14" fmla="*/ 399 w 402"/>
                <a:gd name="T15" fmla="*/ 95 h 305"/>
                <a:gd name="T16" fmla="*/ 399 w 402"/>
                <a:gd name="T17" fmla="*/ 95 h 305"/>
                <a:gd name="T18" fmla="*/ 399 w 402"/>
                <a:gd name="T19" fmla="*/ 95 h 305"/>
                <a:gd name="T20" fmla="*/ 399 w 402"/>
                <a:gd name="T21" fmla="*/ 94 h 305"/>
                <a:gd name="T22" fmla="*/ 398 w 402"/>
                <a:gd name="T23" fmla="*/ 94 h 305"/>
                <a:gd name="T24" fmla="*/ 398 w 402"/>
                <a:gd name="T25" fmla="*/ 94 h 305"/>
                <a:gd name="T26" fmla="*/ 398 w 402"/>
                <a:gd name="T27" fmla="*/ 93 h 305"/>
                <a:gd name="T28" fmla="*/ 397 w 402"/>
                <a:gd name="T29" fmla="*/ 93 h 305"/>
                <a:gd name="T30" fmla="*/ 397 w 402"/>
                <a:gd name="T31" fmla="*/ 93 h 305"/>
                <a:gd name="T32" fmla="*/ 397 w 402"/>
                <a:gd name="T33" fmla="*/ 93 h 305"/>
                <a:gd name="T34" fmla="*/ 397 w 402"/>
                <a:gd name="T35" fmla="*/ 93 h 305"/>
                <a:gd name="T36" fmla="*/ 396 w 402"/>
                <a:gd name="T37" fmla="*/ 92 h 305"/>
                <a:gd name="T38" fmla="*/ 396 w 402"/>
                <a:gd name="T39" fmla="*/ 92 h 305"/>
                <a:gd name="T40" fmla="*/ 396 w 402"/>
                <a:gd name="T41" fmla="*/ 92 h 305"/>
                <a:gd name="T42" fmla="*/ 396 w 402"/>
                <a:gd name="T43" fmla="*/ 91 h 305"/>
                <a:gd name="T44" fmla="*/ 395 w 402"/>
                <a:gd name="T45" fmla="*/ 91 h 305"/>
                <a:gd name="T46" fmla="*/ 395 w 402"/>
                <a:gd name="T47" fmla="*/ 91 h 305"/>
                <a:gd name="T48" fmla="*/ 395 w 402"/>
                <a:gd name="T49" fmla="*/ 91 h 305"/>
                <a:gd name="T50" fmla="*/ 395 w 402"/>
                <a:gd name="T51" fmla="*/ 91 h 305"/>
                <a:gd name="T52" fmla="*/ 395 w 402"/>
                <a:gd name="T53" fmla="*/ 90 h 305"/>
                <a:gd name="T54" fmla="*/ 394 w 402"/>
                <a:gd name="T55" fmla="*/ 90 h 305"/>
                <a:gd name="T56" fmla="*/ 394 w 402"/>
                <a:gd name="T57" fmla="*/ 90 h 305"/>
                <a:gd name="T58" fmla="*/ 394 w 402"/>
                <a:gd name="T59" fmla="*/ 90 h 305"/>
                <a:gd name="T60" fmla="*/ 394 w 402"/>
                <a:gd name="T61" fmla="*/ 90 h 305"/>
                <a:gd name="T62" fmla="*/ 393 w 402"/>
                <a:gd name="T63" fmla="*/ 89 h 305"/>
                <a:gd name="T64" fmla="*/ 393 w 402"/>
                <a:gd name="T65" fmla="*/ 89 h 305"/>
                <a:gd name="T66" fmla="*/ 393 w 402"/>
                <a:gd name="T67" fmla="*/ 89 h 305"/>
                <a:gd name="T68" fmla="*/ 393 w 402"/>
                <a:gd name="T69" fmla="*/ 89 h 305"/>
                <a:gd name="T70" fmla="*/ 393 w 402"/>
                <a:gd name="T71" fmla="*/ 89 h 305"/>
                <a:gd name="T72" fmla="*/ 392 w 402"/>
                <a:gd name="T73" fmla="*/ 88 h 305"/>
                <a:gd name="T74" fmla="*/ 392 w 402"/>
                <a:gd name="T75" fmla="*/ 88 h 305"/>
                <a:gd name="T76" fmla="*/ 392 w 402"/>
                <a:gd name="T77" fmla="*/ 88 h 305"/>
                <a:gd name="T78" fmla="*/ 391 w 402"/>
                <a:gd name="T79" fmla="*/ 87 h 305"/>
                <a:gd name="T80" fmla="*/ 391 w 402"/>
                <a:gd name="T81" fmla="*/ 87 h 305"/>
                <a:gd name="T82" fmla="*/ 0 w 402"/>
                <a:gd name="T83" fmla="*/ 246 h 305"/>
                <a:gd name="T84" fmla="*/ 257 w 402"/>
                <a:gd name="T85" fmla="*/ 1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305">
                  <a:moveTo>
                    <a:pt x="402" y="97"/>
                  </a:moveTo>
                  <a:cubicBezTo>
                    <a:pt x="402" y="97"/>
                    <a:pt x="402" y="97"/>
                    <a:pt x="402" y="97"/>
                  </a:cubicBezTo>
                  <a:cubicBezTo>
                    <a:pt x="402" y="97"/>
                    <a:pt x="402" y="97"/>
                    <a:pt x="402" y="97"/>
                  </a:cubicBezTo>
                  <a:moveTo>
                    <a:pt x="401" y="97"/>
                  </a:moveTo>
                  <a:cubicBezTo>
                    <a:pt x="401" y="97"/>
                    <a:pt x="401" y="97"/>
                    <a:pt x="402" y="97"/>
                  </a:cubicBezTo>
                  <a:cubicBezTo>
                    <a:pt x="401" y="97"/>
                    <a:pt x="401" y="97"/>
                    <a:pt x="401" y="97"/>
                  </a:cubicBezTo>
                  <a:moveTo>
                    <a:pt x="401" y="97"/>
                  </a:moveTo>
                  <a:cubicBezTo>
                    <a:pt x="401" y="97"/>
                    <a:pt x="401" y="97"/>
                    <a:pt x="401" y="97"/>
                  </a:cubicBezTo>
                  <a:cubicBezTo>
                    <a:pt x="401" y="97"/>
                    <a:pt x="401" y="97"/>
                    <a:pt x="401" y="97"/>
                  </a:cubicBezTo>
                  <a:moveTo>
                    <a:pt x="400" y="96"/>
                  </a:moveTo>
                  <a:cubicBezTo>
                    <a:pt x="401" y="96"/>
                    <a:pt x="401" y="96"/>
                    <a:pt x="401" y="97"/>
                  </a:cubicBezTo>
                  <a:cubicBezTo>
                    <a:pt x="401" y="96"/>
                    <a:pt x="401" y="96"/>
                    <a:pt x="400" y="96"/>
                  </a:cubicBezTo>
                  <a:moveTo>
                    <a:pt x="400" y="96"/>
                  </a:moveTo>
                  <a:cubicBezTo>
                    <a:pt x="400" y="96"/>
                    <a:pt x="400" y="96"/>
                    <a:pt x="400" y="96"/>
                  </a:cubicBezTo>
                  <a:cubicBezTo>
                    <a:pt x="400" y="96"/>
                    <a:pt x="400" y="96"/>
                    <a:pt x="400" y="96"/>
                  </a:cubicBezTo>
                  <a:moveTo>
                    <a:pt x="400" y="96"/>
                  </a:moveTo>
                  <a:cubicBezTo>
                    <a:pt x="400" y="96"/>
                    <a:pt x="400" y="96"/>
                    <a:pt x="400" y="96"/>
                  </a:cubicBezTo>
                  <a:cubicBezTo>
                    <a:pt x="400" y="96"/>
                    <a:pt x="400" y="96"/>
                    <a:pt x="400" y="96"/>
                  </a:cubicBezTo>
                  <a:moveTo>
                    <a:pt x="400" y="95"/>
                  </a:moveTo>
                  <a:cubicBezTo>
                    <a:pt x="400" y="96"/>
                    <a:pt x="400" y="96"/>
                    <a:pt x="400" y="96"/>
                  </a:cubicBezTo>
                  <a:cubicBezTo>
                    <a:pt x="400" y="95"/>
                    <a:pt x="400" y="95"/>
                    <a:pt x="400" y="95"/>
                  </a:cubicBezTo>
                  <a:moveTo>
                    <a:pt x="399" y="95"/>
                  </a:moveTo>
                  <a:cubicBezTo>
                    <a:pt x="400" y="95"/>
                    <a:pt x="400" y="95"/>
                    <a:pt x="400" y="95"/>
                  </a:cubicBezTo>
                  <a:cubicBezTo>
                    <a:pt x="399" y="95"/>
                    <a:pt x="399" y="95"/>
                    <a:pt x="399" y="95"/>
                  </a:cubicBezTo>
                  <a:moveTo>
                    <a:pt x="399" y="95"/>
                  </a:moveTo>
                  <a:cubicBezTo>
                    <a:pt x="399" y="95"/>
                    <a:pt x="399" y="95"/>
                    <a:pt x="399" y="95"/>
                  </a:cubicBezTo>
                  <a:cubicBezTo>
                    <a:pt x="399" y="95"/>
                    <a:pt x="399" y="95"/>
                    <a:pt x="399" y="95"/>
                  </a:cubicBezTo>
                  <a:moveTo>
                    <a:pt x="399" y="95"/>
                  </a:moveTo>
                  <a:cubicBezTo>
                    <a:pt x="399" y="95"/>
                    <a:pt x="399" y="95"/>
                    <a:pt x="399" y="95"/>
                  </a:cubicBezTo>
                  <a:cubicBezTo>
                    <a:pt x="399" y="95"/>
                    <a:pt x="399" y="95"/>
                    <a:pt x="399" y="95"/>
                  </a:cubicBezTo>
                  <a:moveTo>
                    <a:pt x="399" y="94"/>
                  </a:moveTo>
                  <a:cubicBezTo>
                    <a:pt x="399" y="94"/>
                    <a:pt x="399" y="94"/>
                    <a:pt x="399" y="95"/>
                  </a:cubicBezTo>
                  <a:cubicBezTo>
                    <a:pt x="399" y="94"/>
                    <a:pt x="399" y="94"/>
                    <a:pt x="399" y="94"/>
                  </a:cubicBezTo>
                  <a:moveTo>
                    <a:pt x="398" y="94"/>
                  </a:moveTo>
                  <a:cubicBezTo>
                    <a:pt x="398" y="94"/>
                    <a:pt x="398" y="94"/>
                    <a:pt x="399" y="94"/>
                  </a:cubicBezTo>
                  <a:cubicBezTo>
                    <a:pt x="398" y="94"/>
                    <a:pt x="398" y="94"/>
                    <a:pt x="398" y="94"/>
                  </a:cubicBezTo>
                  <a:moveTo>
                    <a:pt x="398" y="94"/>
                  </a:moveTo>
                  <a:cubicBezTo>
                    <a:pt x="398" y="94"/>
                    <a:pt x="398" y="94"/>
                    <a:pt x="398" y="94"/>
                  </a:cubicBezTo>
                  <a:cubicBezTo>
                    <a:pt x="398" y="94"/>
                    <a:pt x="398" y="94"/>
                    <a:pt x="398" y="94"/>
                  </a:cubicBezTo>
                  <a:moveTo>
                    <a:pt x="398" y="93"/>
                  </a:moveTo>
                  <a:cubicBezTo>
                    <a:pt x="398" y="94"/>
                    <a:pt x="398" y="94"/>
                    <a:pt x="398" y="94"/>
                  </a:cubicBezTo>
                  <a:cubicBezTo>
                    <a:pt x="398" y="93"/>
                    <a:pt x="398" y="93"/>
                    <a:pt x="398" y="93"/>
                  </a:cubicBezTo>
                  <a:moveTo>
                    <a:pt x="397" y="93"/>
                  </a:moveTo>
                  <a:cubicBezTo>
                    <a:pt x="398" y="93"/>
                    <a:pt x="398" y="93"/>
                    <a:pt x="398" y="93"/>
                  </a:cubicBezTo>
                  <a:cubicBezTo>
                    <a:pt x="398" y="93"/>
                    <a:pt x="398"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6" y="92"/>
                  </a:moveTo>
                  <a:cubicBezTo>
                    <a:pt x="396" y="92"/>
                    <a:pt x="397" y="92"/>
                    <a:pt x="397" y="93"/>
                  </a:cubicBezTo>
                  <a:cubicBezTo>
                    <a:pt x="397" y="92"/>
                    <a:pt x="396" y="92"/>
                    <a:pt x="396" y="92"/>
                  </a:cubicBezTo>
                  <a:moveTo>
                    <a:pt x="396" y="92"/>
                  </a:moveTo>
                  <a:cubicBezTo>
                    <a:pt x="396" y="92"/>
                    <a:pt x="396" y="92"/>
                    <a:pt x="396" y="92"/>
                  </a:cubicBezTo>
                  <a:cubicBezTo>
                    <a:pt x="396" y="92"/>
                    <a:pt x="396" y="92"/>
                    <a:pt x="396" y="92"/>
                  </a:cubicBezTo>
                  <a:moveTo>
                    <a:pt x="396" y="92"/>
                  </a:moveTo>
                  <a:cubicBezTo>
                    <a:pt x="396" y="92"/>
                    <a:pt x="396" y="92"/>
                    <a:pt x="396" y="92"/>
                  </a:cubicBezTo>
                  <a:cubicBezTo>
                    <a:pt x="396" y="92"/>
                    <a:pt x="396" y="92"/>
                    <a:pt x="396" y="92"/>
                  </a:cubicBezTo>
                  <a:moveTo>
                    <a:pt x="396" y="91"/>
                  </a:moveTo>
                  <a:cubicBezTo>
                    <a:pt x="396" y="92"/>
                    <a:pt x="396" y="92"/>
                    <a:pt x="396" y="92"/>
                  </a:cubicBezTo>
                  <a:cubicBezTo>
                    <a:pt x="396" y="92"/>
                    <a:pt x="396" y="92"/>
                    <a:pt x="396" y="91"/>
                  </a:cubicBezTo>
                  <a:moveTo>
                    <a:pt x="395" y="91"/>
                  </a:moveTo>
                  <a:cubicBezTo>
                    <a:pt x="396" y="91"/>
                    <a:pt x="396" y="91"/>
                    <a:pt x="396"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0"/>
                  </a:moveTo>
                  <a:cubicBezTo>
                    <a:pt x="395" y="90"/>
                    <a:pt x="395" y="90"/>
                    <a:pt x="395" y="91"/>
                  </a:cubicBezTo>
                  <a:cubicBezTo>
                    <a:pt x="395" y="90"/>
                    <a:pt x="395" y="90"/>
                    <a:pt x="395"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1" y="87"/>
                  </a:moveTo>
                  <a:cubicBezTo>
                    <a:pt x="391" y="88"/>
                    <a:pt x="391" y="88"/>
                    <a:pt x="391" y="88"/>
                  </a:cubicBezTo>
                  <a:cubicBezTo>
                    <a:pt x="391" y="87"/>
                    <a:pt x="391" y="87"/>
                    <a:pt x="391" y="87"/>
                  </a:cubicBezTo>
                  <a:moveTo>
                    <a:pt x="391" y="87"/>
                  </a:moveTo>
                  <a:cubicBezTo>
                    <a:pt x="391" y="87"/>
                    <a:pt x="391" y="87"/>
                    <a:pt x="391" y="87"/>
                  </a:cubicBezTo>
                  <a:cubicBezTo>
                    <a:pt x="391" y="87"/>
                    <a:pt x="391" y="87"/>
                    <a:pt x="391" y="87"/>
                  </a:cubicBezTo>
                  <a:moveTo>
                    <a:pt x="217" y="0"/>
                  </a:moveTo>
                  <a:cubicBezTo>
                    <a:pt x="95" y="12"/>
                    <a:pt x="0" y="115"/>
                    <a:pt x="0" y="240"/>
                  </a:cubicBezTo>
                  <a:cubicBezTo>
                    <a:pt x="0" y="242"/>
                    <a:pt x="0" y="244"/>
                    <a:pt x="0" y="246"/>
                  </a:cubicBezTo>
                  <a:cubicBezTo>
                    <a:pt x="5" y="266"/>
                    <a:pt x="12" y="285"/>
                    <a:pt x="21" y="305"/>
                  </a:cubicBezTo>
                  <a:cubicBezTo>
                    <a:pt x="18" y="289"/>
                    <a:pt x="16" y="273"/>
                    <a:pt x="16" y="256"/>
                  </a:cubicBezTo>
                  <a:cubicBezTo>
                    <a:pt x="16" y="123"/>
                    <a:pt x="124" y="15"/>
                    <a:pt x="257" y="15"/>
                  </a:cubicBezTo>
                  <a:cubicBezTo>
                    <a:pt x="263" y="15"/>
                    <a:pt x="270" y="15"/>
                    <a:pt x="276" y="16"/>
                  </a:cubicBezTo>
                  <a:cubicBezTo>
                    <a:pt x="256" y="8"/>
                    <a:pt x="236" y="3"/>
                    <a:pt x="217" y="0"/>
                  </a:cubicBezTo>
                </a:path>
              </a:pathLst>
            </a:custGeom>
            <a:solidFill>
              <a:srgbClr val="EF4B25">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1" name="Freeform 128">
              <a:extLst>
                <a:ext uri="{FF2B5EF4-FFF2-40B4-BE49-F238E27FC236}">
                  <a16:creationId xmlns:a16="http://schemas.microsoft.com/office/drawing/2014/main" id="{6146689F-D10A-4CC4-B1D8-D21F2ADA9D2B}"/>
                </a:ext>
              </a:extLst>
            </p:cNvPr>
            <p:cNvSpPr>
              <a:spLocks noEditPoints="1"/>
            </p:cNvSpPr>
            <p:nvPr/>
          </p:nvSpPr>
          <p:spPr bwMode="auto">
            <a:xfrm>
              <a:off x="3788293" y="2039612"/>
              <a:ext cx="4575823" cy="3765251"/>
            </a:xfrm>
            <a:custGeom>
              <a:avLst/>
              <a:gdLst>
                <a:gd name="T0" fmla="*/ 73 w 477"/>
                <a:gd name="T1" fmla="*/ 304 h 393"/>
                <a:gd name="T2" fmla="*/ 73 w 477"/>
                <a:gd name="T3" fmla="*/ 304 h 393"/>
                <a:gd name="T4" fmla="*/ 73 w 477"/>
                <a:gd name="T5" fmla="*/ 304 h 393"/>
                <a:gd name="T6" fmla="*/ 72 w 477"/>
                <a:gd name="T7" fmla="*/ 304 h 393"/>
                <a:gd name="T8" fmla="*/ 72 w 477"/>
                <a:gd name="T9" fmla="*/ 303 h 393"/>
                <a:gd name="T10" fmla="*/ 72 w 477"/>
                <a:gd name="T11" fmla="*/ 303 h 393"/>
                <a:gd name="T12" fmla="*/ 72 w 477"/>
                <a:gd name="T13" fmla="*/ 303 h 393"/>
                <a:gd name="T14" fmla="*/ 72 w 477"/>
                <a:gd name="T15" fmla="*/ 303 h 393"/>
                <a:gd name="T16" fmla="*/ 72 w 477"/>
                <a:gd name="T17" fmla="*/ 303 h 393"/>
                <a:gd name="T18" fmla="*/ 71 w 477"/>
                <a:gd name="T19" fmla="*/ 302 h 393"/>
                <a:gd name="T20" fmla="*/ 70 w 477"/>
                <a:gd name="T21" fmla="*/ 301 h 393"/>
                <a:gd name="T22" fmla="*/ 70 w 477"/>
                <a:gd name="T23" fmla="*/ 301 h 393"/>
                <a:gd name="T24" fmla="*/ 68 w 477"/>
                <a:gd name="T25" fmla="*/ 299 h 393"/>
                <a:gd name="T26" fmla="*/ 67 w 477"/>
                <a:gd name="T27" fmla="*/ 298 h 393"/>
                <a:gd name="T28" fmla="*/ 67 w 477"/>
                <a:gd name="T29" fmla="*/ 298 h 393"/>
                <a:gd name="T30" fmla="*/ 67 w 477"/>
                <a:gd name="T31" fmla="*/ 298 h 393"/>
                <a:gd name="T32" fmla="*/ 67 w 477"/>
                <a:gd name="T33" fmla="*/ 298 h 393"/>
                <a:gd name="T34" fmla="*/ 67 w 477"/>
                <a:gd name="T35" fmla="*/ 298 h 393"/>
                <a:gd name="T36" fmla="*/ 67 w 477"/>
                <a:gd name="T37" fmla="*/ 298 h 393"/>
                <a:gd name="T38" fmla="*/ 66 w 477"/>
                <a:gd name="T39" fmla="*/ 297 h 393"/>
                <a:gd name="T40" fmla="*/ 66 w 477"/>
                <a:gd name="T41" fmla="*/ 297 h 393"/>
                <a:gd name="T42" fmla="*/ 66 w 477"/>
                <a:gd name="T43" fmla="*/ 297 h 393"/>
                <a:gd name="T44" fmla="*/ 66 w 477"/>
                <a:gd name="T45" fmla="*/ 296 h 393"/>
                <a:gd name="T46" fmla="*/ 66 w 477"/>
                <a:gd name="T47" fmla="*/ 296 h 393"/>
                <a:gd name="T48" fmla="*/ 66 w 477"/>
                <a:gd name="T49" fmla="*/ 296 h 393"/>
                <a:gd name="T50" fmla="*/ 0 w 477"/>
                <a:gd name="T51" fmla="*/ 201 h 393"/>
                <a:gd name="T52" fmla="*/ 65 w 477"/>
                <a:gd name="T53" fmla="*/ 296 h 393"/>
                <a:gd name="T54" fmla="*/ 387 w 477"/>
                <a:gd name="T55" fmla="*/ 0 h 393"/>
                <a:gd name="T56" fmla="*/ 461 w 477"/>
                <a:gd name="T57" fmla="*/ 136 h 393"/>
                <a:gd name="T58" fmla="*/ 160 w 477"/>
                <a:gd name="T59" fmla="*/ 369 h 393"/>
                <a:gd name="T60" fmla="*/ 74 w 477"/>
                <a:gd name="T61" fmla="*/ 305 h 393"/>
                <a:gd name="T62" fmla="*/ 74 w 477"/>
                <a:gd name="T63" fmla="*/ 305 h 393"/>
                <a:gd name="T64" fmla="*/ 75 w 477"/>
                <a:gd name="T65" fmla="*/ 306 h 393"/>
                <a:gd name="T66" fmla="*/ 75 w 477"/>
                <a:gd name="T67" fmla="*/ 306 h 393"/>
                <a:gd name="T68" fmla="*/ 75 w 477"/>
                <a:gd name="T69" fmla="*/ 306 h 393"/>
                <a:gd name="T70" fmla="*/ 75 w 477"/>
                <a:gd name="T71" fmla="*/ 306 h 393"/>
                <a:gd name="T72" fmla="*/ 76 w 477"/>
                <a:gd name="T73" fmla="*/ 307 h 393"/>
                <a:gd name="T74" fmla="*/ 76 w 477"/>
                <a:gd name="T75" fmla="*/ 307 h 393"/>
                <a:gd name="T76" fmla="*/ 76 w 477"/>
                <a:gd name="T77" fmla="*/ 307 h 393"/>
                <a:gd name="T78" fmla="*/ 76 w 477"/>
                <a:gd name="T79" fmla="*/ 307 h 393"/>
                <a:gd name="T80" fmla="*/ 77 w 477"/>
                <a:gd name="T81" fmla="*/ 308 h 393"/>
                <a:gd name="T82" fmla="*/ 77 w 477"/>
                <a:gd name="T83" fmla="*/ 308 h 393"/>
                <a:gd name="T84" fmla="*/ 77 w 477"/>
                <a:gd name="T85" fmla="*/ 308 h 393"/>
                <a:gd name="T86" fmla="*/ 211 w 477"/>
                <a:gd name="T87" fmla="*/ 392 h 393"/>
                <a:gd name="T88" fmla="*/ 477 w 477"/>
                <a:gd name="T89" fmla="*/ 15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7" h="393">
                  <a:moveTo>
                    <a:pt x="73" y="304"/>
                  </a:moveTo>
                  <a:cubicBezTo>
                    <a:pt x="73" y="304"/>
                    <a:pt x="73" y="304"/>
                    <a:pt x="73" y="304"/>
                  </a:cubicBezTo>
                  <a:cubicBezTo>
                    <a:pt x="73" y="304"/>
                    <a:pt x="73" y="304"/>
                    <a:pt x="73" y="304"/>
                  </a:cubicBezTo>
                  <a:moveTo>
                    <a:pt x="73" y="304"/>
                  </a:moveTo>
                  <a:cubicBezTo>
                    <a:pt x="73" y="304"/>
                    <a:pt x="73" y="304"/>
                    <a:pt x="73" y="304"/>
                  </a:cubicBezTo>
                  <a:cubicBezTo>
                    <a:pt x="73" y="304"/>
                    <a:pt x="73" y="304"/>
                    <a:pt x="73" y="304"/>
                  </a:cubicBezTo>
                  <a:moveTo>
                    <a:pt x="72" y="303"/>
                  </a:moveTo>
                  <a:cubicBezTo>
                    <a:pt x="72" y="304"/>
                    <a:pt x="72" y="304"/>
                    <a:pt x="72" y="304"/>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1" y="302"/>
                  </a:moveTo>
                  <a:cubicBezTo>
                    <a:pt x="71" y="302"/>
                    <a:pt x="71" y="302"/>
                    <a:pt x="71" y="302"/>
                  </a:cubicBezTo>
                  <a:cubicBezTo>
                    <a:pt x="71" y="302"/>
                    <a:pt x="71" y="302"/>
                    <a:pt x="71" y="302"/>
                  </a:cubicBezTo>
                  <a:moveTo>
                    <a:pt x="70" y="301"/>
                  </a:moveTo>
                  <a:cubicBezTo>
                    <a:pt x="70" y="301"/>
                    <a:pt x="70" y="301"/>
                    <a:pt x="70" y="301"/>
                  </a:cubicBezTo>
                  <a:cubicBezTo>
                    <a:pt x="70" y="301"/>
                    <a:pt x="70" y="301"/>
                    <a:pt x="70" y="301"/>
                  </a:cubicBezTo>
                  <a:moveTo>
                    <a:pt x="68" y="299"/>
                  </a:moveTo>
                  <a:cubicBezTo>
                    <a:pt x="68" y="299"/>
                    <a:pt x="68" y="299"/>
                    <a:pt x="68" y="299"/>
                  </a:cubicBezTo>
                  <a:cubicBezTo>
                    <a:pt x="68" y="299"/>
                    <a:pt x="68" y="299"/>
                    <a:pt x="68" y="299"/>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6" y="297"/>
                  </a:moveTo>
                  <a:cubicBezTo>
                    <a:pt x="66" y="297"/>
                    <a:pt x="67" y="297"/>
                    <a:pt x="67" y="298"/>
                  </a:cubicBezTo>
                  <a:cubicBezTo>
                    <a:pt x="67" y="297"/>
                    <a:pt x="66" y="297"/>
                    <a:pt x="66" y="297"/>
                  </a:cubicBezTo>
                  <a:moveTo>
                    <a:pt x="66" y="297"/>
                  </a:moveTo>
                  <a:cubicBezTo>
                    <a:pt x="66" y="297"/>
                    <a:pt x="66" y="297"/>
                    <a:pt x="66" y="297"/>
                  </a:cubicBezTo>
                  <a:cubicBezTo>
                    <a:pt x="66" y="297"/>
                    <a:pt x="66" y="297"/>
                    <a:pt x="66" y="297"/>
                  </a:cubicBezTo>
                  <a:moveTo>
                    <a:pt x="66" y="297"/>
                  </a:moveTo>
                  <a:cubicBezTo>
                    <a:pt x="66" y="297"/>
                    <a:pt x="66" y="297"/>
                    <a:pt x="66" y="297"/>
                  </a:cubicBezTo>
                  <a:cubicBezTo>
                    <a:pt x="66" y="297"/>
                    <a:pt x="66" y="297"/>
                    <a:pt x="66" y="297"/>
                  </a:cubicBezTo>
                  <a:moveTo>
                    <a:pt x="66" y="296"/>
                  </a:moveTo>
                  <a:cubicBezTo>
                    <a:pt x="66" y="297"/>
                    <a:pt x="66" y="297"/>
                    <a:pt x="66" y="297"/>
                  </a:cubicBezTo>
                  <a:cubicBezTo>
                    <a:pt x="66" y="297"/>
                    <a:pt x="66" y="297"/>
                    <a:pt x="66" y="296"/>
                  </a:cubicBezTo>
                  <a:moveTo>
                    <a:pt x="65" y="296"/>
                  </a:moveTo>
                  <a:cubicBezTo>
                    <a:pt x="65" y="296"/>
                    <a:pt x="65" y="296"/>
                    <a:pt x="66" y="296"/>
                  </a:cubicBezTo>
                  <a:cubicBezTo>
                    <a:pt x="65" y="296"/>
                    <a:pt x="65" y="296"/>
                    <a:pt x="65" y="296"/>
                  </a:cubicBezTo>
                  <a:moveTo>
                    <a:pt x="0" y="201"/>
                  </a:moveTo>
                  <a:cubicBezTo>
                    <a:pt x="0" y="201"/>
                    <a:pt x="0" y="201"/>
                    <a:pt x="0" y="201"/>
                  </a:cubicBezTo>
                  <a:cubicBezTo>
                    <a:pt x="16" y="234"/>
                    <a:pt x="37" y="267"/>
                    <a:pt x="65" y="296"/>
                  </a:cubicBezTo>
                  <a:cubicBezTo>
                    <a:pt x="37" y="267"/>
                    <a:pt x="16" y="234"/>
                    <a:pt x="0" y="201"/>
                  </a:cubicBezTo>
                  <a:moveTo>
                    <a:pt x="387" y="0"/>
                  </a:moveTo>
                  <a:cubicBezTo>
                    <a:pt x="419" y="32"/>
                    <a:pt x="443" y="69"/>
                    <a:pt x="459" y="106"/>
                  </a:cubicBezTo>
                  <a:cubicBezTo>
                    <a:pt x="460" y="116"/>
                    <a:pt x="461" y="126"/>
                    <a:pt x="461" y="136"/>
                  </a:cubicBezTo>
                  <a:cubicBezTo>
                    <a:pt x="461" y="269"/>
                    <a:pt x="353" y="377"/>
                    <a:pt x="220" y="377"/>
                  </a:cubicBezTo>
                  <a:cubicBezTo>
                    <a:pt x="199" y="377"/>
                    <a:pt x="179" y="374"/>
                    <a:pt x="160" y="369"/>
                  </a:cubicBezTo>
                  <a:cubicBezTo>
                    <a:pt x="130" y="353"/>
                    <a:pt x="101" y="332"/>
                    <a:pt x="74" y="305"/>
                  </a:cubicBezTo>
                  <a:cubicBezTo>
                    <a:pt x="74" y="305"/>
                    <a:pt x="74" y="305"/>
                    <a:pt x="74" y="305"/>
                  </a:cubicBezTo>
                  <a:cubicBezTo>
                    <a:pt x="74" y="305"/>
                    <a:pt x="74" y="305"/>
                    <a:pt x="74" y="305"/>
                  </a:cubicBezTo>
                  <a:cubicBezTo>
                    <a:pt x="74" y="305"/>
                    <a:pt x="74" y="305"/>
                    <a:pt x="74" y="305"/>
                  </a:cubicBezTo>
                  <a:cubicBezTo>
                    <a:pt x="74" y="305"/>
                    <a:pt x="74"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118" y="348"/>
                    <a:pt x="164" y="376"/>
                    <a:pt x="211" y="392"/>
                  </a:cubicBezTo>
                  <a:cubicBezTo>
                    <a:pt x="219" y="392"/>
                    <a:pt x="228" y="393"/>
                    <a:pt x="236" y="393"/>
                  </a:cubicBezTo>
                  <a:cubicBezTo>
                    <a:pt x="367" y="393"/>
                    <a:pt x="474" y="288"/>
                    <a:pt x="477" y="158"/>
                  </a:cubicBezTo>
                  <a:cubicBezTo>
                    <a:pt x="463" y="103"/>
                    <a:pt x="433" y="48"/>
                    <a:pt x="387" y="0"/>
                  </a:cubicBezTo>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2" name="Oval 186">
              <a:extLst>
                <a:ext uri="{FF2B5EF4-FFF2-40B4-BE49-F238E27FC236}">
                  <a16:creationId xmlns:a16="http://schemas.microsoft.com/office/drawing/2014/main" id="{16338F15-79EA-4924-B0D1-72B291ABC6F4}"/>
                </a:ext>
              </a:extLst>
            </p:cNvPr>
            <p:cNvSpPr>
              <a:spLocks noChangeArrowheads="1"/>
            </p:cNvSpPr>
            <p:nvPr/>
          </p:nvSpPr>
          <p:spPr bwMode="auto">
            <a:xfrm>
              <a:off x="3662785" y="1108758"/>
              <a:ext cx="4628118" cy="4622892"/>
            </a:xfrm>
            <a:prstGeom prst="ellipse">
              <a:avLst/>
            </a:prstGeom>
            <a:solidFill>
              <a:srgbClr val="EF4B25">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Oval 187">
              <a:extLst>
                <a:ext uri="{FF2B5EF4-FFF2-40B4-BE49-F238E27FC236}">
                  <a16:creationId xmlns:a16="http://schemas.microsoft.com/office/drawing/2014/main" id="{359AF938-C454-4545-8F8A-AF11A8746275}"/>
                </a:ext>
              </a:extLst>
            </p:cNvPr>
            <p:cNvSpPr>
              <a:spLocks noChangeArrowheads="1"/>
            </p:cNvSpPr>
            <p:nvPr/>
          </p:nvSpPr>
          <p:spPr bwMode="auto">
            <a:xfrm>
              <a:off x="8473934" y="3132579"/>
              <a:ext cx="209180" cy="209181"/>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Oval 188">
              <a:extLst>
                <a:ext uri="{FF2B5EF4-FFF2-40B4-BE49-F238E27FC236}">
                  <a16:creationId xmlns:a16="http://schemas.microsoft.com/office/drawing/2014/main" id="{C12F86BA-8858-4149-BA21-F93ACF4708BE}"/>
                </a:ext>
              </a:extLst>
            </p:cNvPr>
            <p:cNvSpPr>
              <a:spLocks noChangeArrowheads="1"/>
            </p:cNvSpPr>
            <p:nvPr/>
          </p:nvSpPr>
          <p:spPr bwMode="auto">
            <a:xfrm>
              <a:off x="8996234" y="2708990"/>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Oval 189">
              <a:extLst>
                <a:ext uri="{FF2B5EF4-FFF2-40B4-BE49-F238E27FC236}">
                  <a16:creationId xmlns:a16="http://schemas.microsoft.com/office/drawing/2014/main" id="{D6DDE7E5-984D-424F-9808-B625063BA43A}"/>
                </a:ext>
              </a:extLst>
            </p:cNvPr>
            <p:cNvSpPr>
              <a:spLocks noChangeArrowheads="1"/>
            </p:cNvSpPr>
            <p:nvPr/>
          </p:nvSpPr>
          <p:spPr bwMode="auto">
            <a:xfrm>
              <a:off x="8601812" y="3885222"/>
              <a:ext cx="157703" cy="157703"/>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0" name="Oval 190">
              <a:extLst>
                <a:ext uri="{FF2B5EF4-FFF2-40B4-BE49-F238E27FC236}">
                  <a16:creationId xmlns:a16="http://schemas.microsoft.com/office/drawing/2014/main" id="{F050C5DF-C40A-4178-801C-2BE27E613603}"/>
                </a:ext>
              </a:extLst>
            </p:cNvPr>
            <p:cNvSpPr>
              <a:spLocks noChangeArrowheads="1"/>
            </p:cNvSpPr>
            <p:nvPr/>
          </p:nvSpPr>
          <p:spPr bwMode="auto">
            <a:xfrm>
              <a:off x="3269919" y="4283073"/>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1" name="Oval 191">
              <a:extLst>
                <a:ext uri="{FF2B5EF4-FFF2-40B4-BE49-F238E27FC236}">
                  <a16:creationId xmlns:a16="http://schemas.microsoft.com/office/drawing/2014/main" id="{9D6D7359-02F7-4314-B2FA-95F290B0CFBD}"/>
                </a:ext>
              </a:extLst>
            </p:cNvPr>
            <p:cNvSpPr>
              <a:spLocks noChangeArrowheads="1"/>
            </p:cNvSpPr>
            <p:nvPr/>
          </p:nvSpPr>
          <p:spPr bwMode="auto">
            <a:xfrm>
              <a:off x="8504335" y="2614859"/>
              <a:ext cx="189243" cy="188263"/>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Oval 192">
              <a:extLst>
                <a:ext uri="{FF2B5EF4-FFF2-40B4-BE49-F238E27FC236}">
                  <a16:creationId xmlns:a16="http://schemas.microsoft.com/office/drawing/2014/main" id="{F81C8F43-D1F0-428F-853E-B32727DD7C26}"/>
                </a:ext>
              </a:extLst>
            </p:cNvPr>
            <p:cNvSpPr>
              <a:spLocks noChangeArrowheads="1"/>
            </p:cNvSpPr>
            <p:nvPr/>
          </p:nvSpPr>
          <p:spPr bwMode="auto">
            <a:xfrm>
              <a:off x="3222361" y="3514336"/>
              <a:ext cx="220784" cy="219640"/>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3" name="Oval 193">
              <a:extLst>
                <a:ext uri="{FF2B5EF4-FFF2-40B4-BE49-F238E27FC236}">
                  <a16:creationId xmlns:a16="http://schemas.microsoft.com/office/drawing/2014/main" id="{DED32558-10B4-4BC8-B3D5-0AEE5D8FDFD1}"/>
                </a:ext>
              </a:extLst>
            </p:cNvPr>
            <p:cNvSpPr>
              <a:spLocks noChangeArrowheads="1"/>
            </p:cNvSpPr>
            <p:nvPr/>
          </p:nvSpPr>
          <p:spPr bwMode="auto">
            <a:xfrm>
              <a:off x="2956802" y="3043679"/>
              <a:ext cx="188262" cy="189243"/>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4" name="Oval 194">
              <a:extLst>
                <a:ext uri="{FF2B5EF4-FFF2-40B4-BE49-F238E27FC236}">
                  <a16:creationId xmlns:a16="http://schemas.microsoft.com/office/drawing/2014/main" id="{EFF20204-D4C7-46C1-ABC1-26E4FE18B490}"/>
                </a:ext>
              </a:extLst>
            </p:cNvPr>
            <p:cNvSpPr>
              <a:spLocks noChangeArrowheads="1"/>
            </p:cNvSpPr>
            <p:nvPr/>
          </p:nvSpPr>
          <p:spPr bwMode="auto">
            <a:xfrm>
              <a:off x="8819081" y="3420204"/>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5" name="Oval 195">
              <a:extLst>
                <a:ext uri="{FF2B5EF4-FFF2-40B4-BE49-F238E27FC236}">
                  <a16:creationId xmlns:a16="http://schemas.microsoft.com/office/drawing/2014/main" id="{D23332F2-854A-4962-A77F-559BB5004CF8}"/>
                </a:ext>
              </a:extLst>
            </p:cNvPr>
            <p:cNvSpPr>
              <a:spLocks noChangeArrowheads="1"/>
            </p:cNvSpPr>
            <p:nvPr/>
          </p:nvSpPr>
          <p:spPr bwMode="auto">
            <a:xfrm>
              <a:off x="2726704" y="3927466"/>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6" name="Oval 196">
              <a:extLst>
                <a:ext uri="{FF2B5EF4-FFF2-40B4-BE49-F238E27FC236}">
                  <a16:creationId xmlns:a16="http://schemas.microsoft.com/office/drawing/2014/main" id="{24FDB16B-24E8-43E6-8516-D2F254612F32}"/>
                </a:ext>
              </a:extLst>
            </p:cNvPr>
            <p:cNvSpPr>
              <a:spLocks noChangeArrowheads="1"/>
            </p:cNvSpPr>
            <p:nvPr/>
          </p:nvSpPr>
          <p:spPr bwMode="auto">
            <a:xfrm>
              <a:off x="2968867" y="4635695"/>
              <a:ext cx="157703" cy="156885"/>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13" name="Text Placeholder 12">
            <a:extLst>
              <a:ext uri="{FF2B5EF4-FFF2-40B4-BE49-F238E27FC236}">
                <a16:creationId xmlns:a16="http://schemas.microsoft.com/office/drawing/2014/main" id="{1031C0BF-01DA-457C-A734-83931EBA9A9E}"/>
              </a:ext>
            </a:extLst>
          </p:cNvPr>
          <p:cNvSpPr>
            <a:spLocks noGrp="1"/>
          </p:cNvSpPr>
          <p:nvPr>
            <p:ph type="body" sz="quarter" idx="10"/>
          </p:nvPr>
        </p:nvSpPr>
        <p:spPr/>
        <p:txBody>
          <a:bodyPr/>
          <a:lstStyle/>
          <a:p>
            <a:r>
              <a:rPr lang="en-US"/>
              <a:t>Food Distribution Program</a:t>
            </a:r>
          </a:p>
        </p:txBody>
      </p:sp>
      <p:sp>
        <p:nvSpPr>
          <p:cNvPr id="14" name="Text Placeholder 13">
            <a:extLst>
              <a:ext uri="{FF2B5EF4-FFF2-40B4-BE49-F238E27FC236}">
                <a16:creationId xmlns:a16="http://schemas.microsoft.com/office/drawing/2014/main" id="{B67564C1-1181-469C-A8B6-A641FF2662CD}"/>
              </a:ext>
            </a:extLst>
          </p:cNvPr>
          <p:cNvSpPr>
            <a:spLocks noGrp="1"/>
          </p:cNvSpPr>
          <p:nvPr>
            <p:ph type="body" sz="quarter" idx="11"/>
          </p:nvPr>
        </p:nvSpPr>
        <p:spPr>
          <a:xfrm>
            <a:off x="1372442" y="3139170"/>
            <a:ext cx="5700875" cy="1147265"/>
          </a:xfrm>
        </p:spPr>
        <p:txBody>
          <a:bodyPr lIns="91440" tIns="45720" rIns="91440" bIns="45720" anchor="t">
            <a:noAutofit/>
          </a:bodyPr>
          <a:lstStyle/>
          <a:p>
            <a:r>
              <a:rPr lang="en-US" sz="4000">
                <a:latin typeface="Arial"/>
                <a:cs typeface="Arial"/>
              </a:rPr>
              <a:t>WBSCM Requisitions:</a:t>
            </a:r>
            <a:br>
              <a:rPr lang="en-US" sz="4000">
                <a:latin typeface="Arial"/>
                <a:cs typeface="Arial"/>
              </a:rPr>
            </a:br>
            <a:r>
              <a:rPr lang="en-US" sz="4000">
                <a:latin typeface="Arial"/>
                <a:cs typeface="Arial"/>
              </a:rPr>
              <a:t> Part II</a:t>
            </a:r>
            <a:endParaRPr lang="en-US" sz="4000"/>
          </a:p>
        </p:txBody>
      </p:sp>
      <p:sp>
        <p:nvSpPr>
          <p:cNvPr id="15" name="Text Placeholder 14">
            <a:extLst>
              <a:ext uri="{FF2B5EF4-FFF2-40B4-BE49-F238E27FC236}">
                <a16:creationId xmlns:a16="http://schemas.microsoft.com/office/drawing/2014/main" id="{A5EA8B51-C606-454D-912B-3581EC6BFCF1}"/>
              </a:ext>
            </a:extLst>
          </p:cNvPr>
          <p:cNvSpPr>
            <a:spLocks noGrp="1"/>
          </p:cNvSpPr>
          <p:nvPr>
            <p:ph type="body" sz="quarter" idx="12"/>
          </p:nvPr>
        </p:nvSpPr>
        <p:spPr>
          <a:xfrm>
            <a:off x="2677165" y="4356259"/>
            <a:ext cx="3241150" cy="618863"/>
          </a:xfrm>
        </p:spPr>
        <p:txBody>
          <a:bodyPr lIns="91440" tIns="45720" rIns="91440" bIns="45720" anchor="t">
            <a:noAutofit/>
          </a:bodyPr>
          <a:lstStyle/>
          <a:p>
            <a:r>
              <a:rPr lang="en-US">
                <a:latin typeface="Arial"/>
                <a:cs typeface="Arial"/>
              </a:rPr>
              <a:t>Texas Department of Agriculture</a:t>
            </a:r>
            <a:endParaRPr lang="en-US"/>
          </a:p>
          <a:p>
            <a:r>
              <a:rPr lang="en-US">
                <a:latin typeface="Arial"/>
                <a:cs typeface="Arial"/>
              </a:rPr>
              <a:t>USDA Division</a:t>
            </a:r>
          </a:p>
        </p:txBody>
      </p:sp>
      <p:sp>
        <p:nvSpPr>
          <p:cNvPr id="19" name="Slide Number Placeholder 18">
            <a:extLst>
              <a:ext uri="{FF2B5EF4-FFF2-40B4-BE49-F238E27FC236}">
                <a16:creationId xmlns:a16="http://schemas.microsoft.com/office/drawing/2014/main" id="{A9083D96-2D73-4899-B071-3FB2ADA69CF0}"/>
              </a:ext>
            </a:extLst>
          </p:cNvPr>
          <p:cNvSpPr>
            <a:spLocks noGrp="1"/>
          </p:cNvSpPr>
          <p:nvPr>
            <p:ph type="sldNum" sz="quarter" idx="13"/>
          </p:nvPr>
        </p:nvSpPr>
        <p:spPr/>
        <p:txBody>
          <a:bodyPr/>
          <a:lstStyle/>
          <a:p>
            <a:fld id="{4179449E-6FBB-2343-B3AE-D1EFA46A6E77}" type="slidenum">
              <a:rPr lang="en-US" smtClean="0"/>
              <a:pPr/>
              <a:t>1</a:t>
            </a:fld>
            <a:endParaRPr lang="en-US"/>
          </a:p>
        </p:txBody>
      </p:sp>
      <p:sp>
        <p:nvSpPr>
          <p:cNvPr id="2" name="Date Placeholder 1">
            <a:extLst>
              <a:ext uri="{FF2B5EF4-FFF2-40B4-BE49-F238E27FC236}">
                <a16:creationId xmlns:a16="http://schemas.microsoft.com/office/drawing/2014/main" id="{D1D5805B-BADF-4E5D-8B19-A928508FCAC7}"/>
              </a:ext>
            </a:extLst>
          </p:cNvPr>
          <p:cNvSpPr>
            <a:spLocks noGrp="1"/>
          </p:cNvSpPr>
          <p:nvPr>
            <p:ph type="dt" sz="half" idx="2"/>
          </p:nvPr>
        </p:nvSpPr>
        <p:spPr/>
        <p:txBody>
          <a:bodyPr/>
          <a:lstStyle/>
          <a:p>
            <a:r>
              <a:rPr lang="en-US"/>
              <a:t>Updated </a:t>
            </a:r>
            <a:fld id="{33A8BC4B-604D-4503-898F-A0150F1C11CD}" type="datetime1">
              <a:rPr lang="en-US" smtClean="0"/>
              <a:t>9/14/2023</a:t>
            </a:fld>
            <a:endParaRPr lang="en-US"/>
          </a:p>
          <a:p>
            <a:r>
              <a:rPr lang="en-US"/>
              <a:t>www.SquareMeals.org</a:t>
            </a:r>
          </a:p>
        </p:txBody>
      </p:sp>
    </p:spTree>
    <p:extLst>
      <p:ext uri="{BB962C8B-B14F-4D97-AF65-F5344CB8AC3E}">
        <p14:creationId xmlns:p14="http://schemas.microsoft.com/office/powerpoint/2010/main" val="210730441"/>
      </p:ext>
    </p:extLst>
  </p:cSld>
  <p:clrMapOvr>
    <a:masterClrMapping/>
  </p:clrMapOvr>
  <mc:AlternateContent xmlns:mc="http://schemas.openxmlformats.org/markup-compatibility/2006" xmlns:p14="http://schemas.microsoft.com/office/powerpoint/2010/main">
    <mc:Choice Requires="p14">
      <p:transition p14:dur="10" advClick="0">
        <p14:doors dir="vert"/>
      </p:transition>
    </mc:Choice>
    <mc:Fallback xmlns="">
      <p:transition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BA26E8-37A3-47A7-B62C-82E341AAAE23}"/>
              </a:ext>
            </a:extLst>
          </p:cNvPr>
          <p:cNvSpPr>
            <a:spLocks noGrp="1"/>
          </p:cNvSpPr>
          <p:nvPr>
            <p:ph type="sldNum" sz="quarter" idx="16"/>
          </p:nvPr>
        </p:nvSpPr>
        <p:spPr>
          <a:xfrm>
            <a:off x="11401519" y="179916"/>
            <a:ext cx="528887" cy="464670"/>
          </a:xfrm>
        </p:spPr>
        <p:txBody>
          <a:bodyPr/>
          <a:lstStyle/>
          <a:p>
            <a:fld id="{4179449E-6FBB-2343-B3AE-D1EFA46A6E77}" type="slidenum">
              <a:rPr lang="en-US" dirty="0" smtClean="0"/>
              <a:pPr/>
              <a:t>10</a:t>
            </a:fld>
            <a:endParaRPr lang="en-US"/>
          </a:p>
        </p:txBody>
      </p:sp>
      <p:pic>
        <p:nvPicPr>
          <p:cNvPr id="2" name="Picture 2">
            <a:extLst>
              <a:ext uri="{FF2B5EF4-FFF2-40B4-BE49-F238E27FC236}">
                <a16:creationId xmlns:a16="http://schemas.microsoft.com/office/drawing/2014/main" id="{3EE79D71-674D-1F0E-1D04-3AD8DBB60A1B}"/>
              </a:ext>
            </a:extLst>
          </p:cNvPr>
          <p:cNvPicPr>
            <a:picLocks noChangeAspect="1"/>
          </p:cNvPicPr>
          <p:nvPr/>
        </p:nvPicPr>
        <p:blipFill rotWithShape="1">
          <a:blip r:embed="rId3"/>
          <a:srcRect l="9184" r="-1361" b="-445"/>
          <a:stretch/>
        </p:blipFill>
        <p:spPr>
          <a:xfrm>
            <a:off x="79023" y="1291303"/>
            <a:ext cx="2879797" cy="4783429"/>
          </a:xfrm>
          <a:prstGeom prst="rect">
            <a:avLst/>
          </a:prstGeom>
        </p:spPr>
      </p:pic>
      <p:sp>
        <p:nvSpPr>
          <p:cNvPr id="3" name="Rectangle 2">
            <a:extLst>
              <a:ext uri="{FF2B5EF4-FFF2-40B4-BE49-F238E27FC236}">
                <a16:creationId xmlns:a16="http://schemas.microsoft.com/office/drawing/2014/main" id="{F1BE2D69-2E25-B0F7-206B-3A28EA051328}"/>
              </a:ext>
            </a:extLst>
          </p:cNvPr>
          <p:cNvSpPr/>
          <p:nvPr/>
        </p:nvSpPr>
        <p:spPr>
          <a:xfrm>
            <a:off x="2546238" y="641748"/>
            <a:ext cx="9175416" cy="59707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a:solidFill>
                <a:srgbClr val="FFFFFF"/>
              </a:solidFill>
              <a:latin typeface="Century Gothic"/>
            </a:endParaRPr>
          </a:p>
        </p:txBody>
      </p:sp>
      <p:graphicFrame>
        <p:nvGraphicFramePr>
          <p:cNvPr id="5" name="Table 4">
            <a:extLst>
              <a:ext uri="{FF2B5EF4-FFF2-40B4-BE49-F238E27FC236}">
                <a16:creationId xmlns:a16="http://schemas.microsoft.com/office/drawing/2014/main" id="{33302CED-79EB-63F3-BAD6-4281F6E1A8BC}"/>
              </a:ext>
            </a:extLst>
          </p:cNvPr>
          <p:cNvGraphicFramePr>
            <a:graphicFrameLocks noGrp="1"/>
          </p:cNvGraphicFramePr>
          <p:nvPr>
            <p:extLst>
              <p:ext uri="{D42A27DB-BD31-4B8C-83A1-F6EECF244321}">
                <p14:modId xmlns:p14="http://schemas.microsoft.com/office/powerpoint/2010/main" val="3049969961"/>
              </p:ext>
            </p:extLst>
          </p:nvPr>
        </p:nvGraphicFramePr>
        <p:xfrm>
          <a:off x="2820050" y="1537839"/>
          <a:ext cx="8642409" cy="4678514"/>
        </p:xfrm>
        <a:graphic>
          <a:graphicData uri="http://schemas.openxmlformats.org/drawingml/2006/table">
            <a:tbl>
              <a:tblPr firstRow="1" bandRow="1">
                <a:tableStyleId>{5C22544A-7EE6-4342-B048-85BDC9FD1C3A}</a:tableStyleId>
              </a:tblPr>
              <a:tblGrid>
                <a:gridCol w="1734691">
                  <a:extLst>
                    <a:ext uri="{9D8B030D-6E8A-4147-A177-3AD203B41FA5}">
                      <a16:colId xmlns:a16="http://schemas.microsoft.com/office/drawing/2014/main" val="4080255220"/>
                    </a:ext>
                  </a:extLst>
                </a:gridCol>
                <a:gridCol w="1884231">
                  <a:extLst>
                    <a:ext uri="{9D8B030D-6E8A-4147-A177-3AD203B41FA5}">
                      <a16:colId xmlns:a16="http://schemas.microsoft.com/office/drawing/2014/main" val="390858534"/>
                    </a:ext>
                  </a:extLst>
                </a:gridCol>
                <a:gridCol w="5023487">
                  <a:extLst>
                    <a:ext uri="{9D8B030D-6E8A-4147-A177-3AD203B41FA5}">
                      <a16:colId xmlns:a16="http://schemas.microsoft.com/office/drawing/2014/main" val="3411192046"/>
                    </a:ext>
                  </a:extLst>
                </a:gridCol>
              </a:tblGrid>
              <a:tr h="387291">
                <a:tc>
                  <a:txBody>
                    <a:bodyPr/>
                    <a:lstStyle/>
                    <a:p>
                      <a:pPr lvl="0" algn="ctr">
                        <a:buNone/>
                      </a:pPr>
                      <a:r>
                        <a:rPr lang="en-US">
                          <a:solidFill>
                            <a:schemeClr val="tx1"/>
                          </a:solidFill>
                          <a:latin typeface="Arial"/>
                        </a:rPr>
                        <a:t>TX-UNPS</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tc>
                  <a:txBody>
                    <a:bodyPr/>
                    <a:lstStyle/>
                    <a:p>
                      <a:pPr lvl="0" algn="ctr">
                        <a:buNone/>
                      </a:pPr>
                      <a:r>
                        <a:rPr lang="en-US">
                          <a:solidFill>
                            <a:schemeClr val="tx1"/>
                          </a:solidFill>
                          <a:latin typeface="Arial"/>
                        </a:rPr>
                        <a:t>WBSCM</a:t>
                      </a:r>
                    </a:p>
                  </a:txBody>
                  <a:tcPr>
                    <a:lnL w="19050" cap="flat" cmpd="sng" algn="ctr">
                      <a:solidFill>
                        <a:schemeClr val="tx1"/>
                      </a:solidFill>
                      <a:prstDash val="solid"/>
                      <a:round/>
                      <a:headEnd type="none" w="med" len="med"/>
                      <a:tailEnd type="none" w="med" len="med"/>
                    </a:lnL>
                    <a:lnR w="19050">
                      <a:solidFill>
                        <a:schemeClr val="tx1"/>
                      </a:solidFill>
                    </a:lnR>
                    <a:lnT w="19050">
                      <a:solidFill>
                        <a:schemeClr val="tx1"/>
                      </a:solidFill>
                    </a:lnT>
                    <a:lnB w="19050">
                      <a:solidFill>
                        <a:schemeClr val="tx1"/>
                      </a:solidFill>
                    </a:lnB>
                    <a:solidFill>
                      <a:schemeClr val="bg1">
                        <a:lumMod val="75000"/>
                      </a:schemeClr>
                    </a:solidFill>
                  </a:tcPr>
                </a:tc>
                <a:tc>
                  <a:txBody>
                    <a:bodyPr/>
                    <a:lstStyle/>
                    <a:p>
                      <a:pPr algn="ctr"/>
                      <a:r>
                        <a:rPr lang="en-US">
                          <a:solidFill>
                            <a:schemeClr val="tx1"/>
                          </a:solidFill>
                          <a:latin typeface="Arial"/>
                        </a:rPr>
                        <a:t>Definition</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extLst>
                  <a:ext uri="{0D108BD9-81ED-4DB2-BD59-A6C34878D82A}">
                    <a16:rowId xmlns:a16="http://schemas.microsoft.com/office/drawing/2014/main" val="1073020271"/>
                  </a:ext>
                </a:extLst>
              </a:tr>
              <a:tr h="1081189">
                <a:tc>
                  <a:txBody>
                    <a:bodyPr/>
                    <a:lstStyle/>
                    <a:p>
                      <a:pPr lvl="0" algn="ctr">
                        <a:buNone/>
                      </a:pPr>
                      <a:endParaRPr lang="en-US" b="0">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tc>
                  <a:txBody>
                    <a:bodyPr/>
                    <a:lstStyle/>
                    <a:p>
                      <a:pPr lvl="0" algn="ctr">
                        <a:buNone/>
                      </a:pPr>
                      <a:endParaRPr lang="en-US" b="0">
                        <a:latin typeface="Arial"/>
                      </a:endParaRPr>
                    </a:p>
                    <a:p>
                      <a:pPr lvl="0" algn="ctr">
                        <a:buNone/>
                      </a:pPr>
                      <a:r>
                        <a:rPr lang="en-US" b="0">
                          <a:latin typeface="Arial"/>
                        </a:rPr>
                        <a:t>Requisition</a:t>
                      </a:r>
                    </a:p>
                  </a:txBody>
                  <a:tcPr>
                    <a:lnL w="19050" cap="flat" cmpd="sng" algn="ctr">
                      <a:solidFill>
                        <a:schemeClr val="tx1"/>
                      </a:solidFill>
                      <a:prstDash val="solid"/>
                      <a:round/>
                      <a:headEnd type="none" w="med" len="med"/>
                      <a:tailEnd type="none" w="med" len="med"/>
                    </a:lnL>
                    <a:lnR w="19050">
                      <a:solidFill>
                        <a:schemeClr val="tx1"/>
                      </a:solidFill>
                    </a:lnR>
                    <a:lnT w="19050">
                      <a:solidFill>
                        <a:schemeClr val="tx1"/>
                      </a:solidFill>
                    </a:lnT>
                    <a:lnB w="19050">
                      <a:solidFill>
                        <a:schemeClr val="tx1"/>
                      </a:solidFill>
                    </a:lnB>
                  </a:tcPr>
                </a:tc>
                <a:tc>
                  <a:txBody>
                    <a:bodyPr/>
                    <a:lstStyle/>
                    <a:p>
                      <a:pPr lvl="0" algn="l">
                        <a:buNone/>
                      </a:pPr>
                      <a:r>
                        <a:rPr lang="en-US" sz="1800" b="0" i="0" u="none" strike="noStrike" noProof="0">
                          <a:latin typeface="Arial"/>
                        </a:rPr>
                        <a:t>Pre-cursor to a sales order. RAs create a requisition when they wish to order goods in WBSCM. </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4262677958"/>
                  </a:ext>
                </a:extLst>
              </a:tr>
              <a:tr h="1128346">
                <a:tc>
                  <a:txBody>
                    <a:bodyPr/>
                    <a:lstStyle/>
                    <a:p>
                      <a:pPr lvl="0" algn="ctr">
                        <a:buNone/>
                      </a:pPr>
                      <a:endParaRPr lang="en-US" sz="1800" b="0" i="0" u="none" strike="noStrike" noProof="0">
                        <a:latin typeface="Arial"/>
                      </a:endParaRPr>
                    </a:p>
                    <a:p>
                      <a:pPr lvl="0" algn="ctr">
                        <a:buNone/>
                      </a:pPr>
                      <a:r>
                        <a:rPr lang="en-US" sz="1800" b="0" i="0" u="none" strike="noStrike" noProof="0">
                          <a:latin typeface="Arial"/>
                        </a:rPr>
                        <a:t>Surveys</a:t>
                      </a:r>
                      <a:endParaRPr lang="en-US"/>
                    </a:p>
                  </a:txBody>
                  <a:tcPr>
                    <a:lnL w="19050">
                      <a:solidFill>
                        <a:schemeClr val="tx1"/>
                      </a:solidFill>
                    </a:lnL>
                    <a:lnR w="19050">
                      <a:solidFill>
                        <a:schemeClr val="tx1"/>
                      </a:solidFill>
                    </a:lnR>
                    <a:lnT w="19050">
                      <a:solidFill>
                        <a:schemeClr val="tx1"/>
                      </a:solidFill>
                    </a:lnT>
                    <a:lnB w="19050">
                      <a:solidFill>
                        <a:schemeClr val="tx1"/>
                      </a:solidFill>
                    </a:lnB>
                  </a:tcPr>
                </a:tc>
                <a:tc>
                  <a:txBody>
                    <a:bodyPr/>
                    <a:lstStyle/>
                    <a:p>
                      <a:pPr lvl="0" algn="ctr">
                        <a:buNone/>
                      </a:pPr>
                      <a:endParaRPr lang="en-US" sz="1800" b="0" i="0" u="none" strike="noStrike" noProof="0">
                        <a:latin typeface="Arial"/>
                      </a:endParaRPr>
                    </a:p>
                    <a:p>
                      <a:pPr lvl="0" algn="ctr">
                        <a:buNone/>
                      </a:pPr>
                      <a:r>
                        <a:rPr lang="en-US" sz="1800" b="0" i="0" u="none" strike="noStrike" noProof="0">
                          <a:latin typeface="Arial"/>
                        </a:rPr>
                        <a:t>Catalog</a:t>
                      </a:r>
                      <a:endParaRPr lang="en-US" b="0">
                        <a:latin typeface="Arial"/>
                      </a:endParaRPr>
                    </a:p>
                  </a:txBody>
                  <a:tcPr>
                    <a:lnL w="19050" cap="flat" cmpd="sng" algn="ctr">
                      <a:solidFill>
                        <a:schemeClr val="tx1"/>
                      </a:solidFill>
                      <a:prstDash val="solid"/>
                      <a:round/>
                      <a:headEnd type="none" w="med" len="med"/>
                      <a:tailEnd type="none" w="med" len="med"/>
                    </a:lnL>
                    <a:lnR w="19050">
                      <a:solidFill>
                        <a:schemeClr val="tx1"/>
                      </a:solidFill>
                    </a:lnR>
                    <a:lnT w="19050">
                      <a:solidFill>
                        <a:schemeClr val="tx1"/>
                      </a:solidFill>
                    </a:lnT>
                    <a:lnB w="19050">
                      <a:solidFill>
                        <a:schemeClr val="tx1"/>
                      </a:solidFill>
                    </a:lnB>
                  </a:tcPr>
                </a:tc>
                <a:tc>
                  <a:txBody>
                    <a:bodyPr/>
                    <a:lstStyle/>
                    <a:p>
                      <a:pPr lvl="0" algn="l">
                        <a:buNone/>
                      </a:pPr>
                      <a:r>
                        <a:rPr lang="en-US" sz="1800" b="0" i="0" u="none" strike="noStrike" noProof="0">
                          <a:latin typeface="Arial"/>
                        </a:rPr>
                        <a:t>Formerly known as surveys. Medium used to organize material or product to place requisitions in WBSCM.</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2128147808"/>
                  </a:ext>
                </a:extLst>
              </a:tr>
              <a:tr h="2081688">
                <a:tc>
                  <a:txBody>
                    <a:bodyPr/>
                    <a:lstStyle/>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r>
                        <a:rPr lang="en-US" sz="1800" b="0" i="0" u="none" strike="noStrike" noProof="0">
                          <a:latin typeface="Arial"/>
                        </a:rPr>
                        <a:t>Delivery Order</a:t>
                      </a:r>
                      <a:endParaRPr lang="en-US"/>
                    </a:p>
                  </a:txBody>
                  <a:tcPr>
                    <a:lnL w="19050">
                      <a:solidFill>
                        <a:schemeClr val="tx1"/>
                      </a:solid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tcPr>
                </a:tc>
                <a:tc>
                  <a:txBody>
                    <a:bodyPr/>
                    <a:lstStyle/>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endParaRPr lang="en-US" sz="1800" b="0" i="0" u="none" strike="noStrike" noProof="0">
                        <a:latin typeface="Arial"/>
                      </a:endParaRPr>
                    </a:p>
                    <a:p>
                      <a:pPr lvl="0" algn="ctr">
                        <a:buNone/>
                      </a:pPr>
                      <a:r>
                        <a:rPr lang="en-US" sz="1800" b="0" i="0" u="none" strike="noStrike" noProof="0">
                          <a:latin typeface="Arial"/>
                        </a:rPr>
                        <a:t>Sales Order</a:t>
                      </a:r>
                      <a:endParaRPr lang="en-US" sz="1800" b="0">
                        <a:latin typeface="Aria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a:solidFill>
                        <a:schemeClr val="tx1"/>
                      </a:solidFill>
                    </a:lnB>
                  </a:tcPr>
                </a:tc>
                <a:tc>
                  <a:txBody>
                    <a:bodyPr/>
                    <a:lstStyle/>
                    <a:p>
                      <a:pPr lvl="0" algn="l">
                        <a:buNone/>
                      </a:pPr>
                      <a:r>
                        <a:rPr lang="en-US" sz="1800" b="0" i="0" u="none" strike="noStrike" noProof="0">
                          <a:latin typeface="Arial"/>
                        </a:rPr>
                        <a:t>Formerly known as delivery orders. Orders created by TDA to indicate sale of products. SO (Sales Order) created </a:t>
                      </a:r>
                      <a:r>
                        <a:rPr lang="en-US" sz="1800" b="1" i="0" u="none" strike="noStrike" noProof="0">
                          <a:latin typeface="Arial"/>
                        </a:rPr>
                        <a:t>after </a:t>
                      </a:r>
                      <a:r>
                        <a:rPr lang="en-US" sz="1800" b="0" i="0" u="none" strike="noStrike" noProof="0">
                          <a:latin typeface="Arial"/>
                        </a:rPr>
                        <a:t>requisitions</a:t>
                      </a:r>
                      <a:r>
                        <a:rPr lang="en-US" sz="1800" b="1" i="0" u="none" strike="noStrike" noProof="0">
                          <a:latin typeface="Arial"/>
                        </a:rPr>
                        <a:t> </a:t>
                      </a:r>
                      <a:r>
                        <a:rPr lang="en-US" sz="1800" b="0" i="0" u="none" strike="noStrike" noProof="0">
                          <a:latin typeface="Arial"/>
                        </a:rPr>
                        <a:t>have been created, submitted, consolidated, and approved and before item goes to procurement for sourcing. This is done before the creation of a purchase requisition (PR).</a:t>
                      </a:r>
                    </a:p>
                  </a:txBody>
                  <a:tcPr>
                    <a:lnL w="19050" cap="flat" cmpd="sng" algn="ctr">
                      <a:solidFill>
                        <a:schemeClr val="tx1"/>
                      </a:solidFill>
                      <a:prstDash val="solid"/>
                      <a:round/>
                      <a:headEnd type="none" w="med" len="med"/>
                      <a:tailEnd type="none" w="med" len="med"/>
                    </a:lnL>
                    <a:lnR w="19050">
                      <a:solidFill>
                        <a:schemeClr val="tx1"/>
                      </a:solidFill>
                    </a:lnR>
                    <a:lnT w="19050" cap="flat" cmpd="sng" algn="ctr">
                      <a:solidFill>
                        <a:schemeClr val="tx1"/>
                      </a:solidFill>
                      <a:prstDash val="solid"/>
                      <a:round/>
                      <a:headEnd type="none" w="med" len="med"/>
                      <a:tailEnd type="none" w="med" len="med"/>
                    </a:lnT>
                    <a:lnB w="19050">
                      <a:solidFill>
                        <a:schemeClr val="tx1"/>
                      </a:solidFill>
                    </a:lnB>
                  </a:tcPr>
                </a:tc>
                <a:extLst>
                  <a:ext uri="{0D108BD9-81ED-4DB2-BD59-A6C34878D82A}">
                    <a16:rowId xmlns:a16="http://schemas.microsoft.com/office/drawing/2014/main" val="93779459"/>
                  </a:ext>
                </a:extLst>
              </a:tr>
            </a:tbl>
          </a:graphicData>
        </a:graphic>
      </p:graphicFrame>
      <p:sp>
        <p:nvSpPr>
          <p:cNvPr id="7" name="Text Placeholder 12">
            <a:extLst>
              <a:ext uri="{FF2B5EF4-FFF2-40B4-BE49-F238E27FC236}">
                <a16:creationId xmlns:a16="http://schemas.microsoft.com/office/drawing/2014/main" id="{0EF04F38-E71A-1A5E-6B9E-16E5A0E5423B}"/>
              </a:ext>
            </a:extLst>
          </p:cNvPr>
          <p:cNvSpPr txBox="1">
            <a:spLocks/>
          </p:cNvSpPr>
          <p:nvPr/>
        </p:nvSpPr>
        <p:spPr>
          <a:xfrm>
            <a:off x="2805100" y="793422"/>
            <a:ext cx="8854421" cy="647528"/>
          </a:xfrm>
          <a:prstGeom prst="rect">
            <a:avLst/>
          </a:prstGeom>
          <a:effectLst>
            <a:outerShdw blurRad="50800" dist="38100" dir="5400000" algn="t" rotWithShape="0">
              <a:prstClr val="black">
                <a:alpha val="40000"/>
              </a:prstClr>
            </a:out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 </a:t>
            </a:r>
            <a:r>
              <a:rPr lang="en-US" sz="2800">
                <a:latin typeface="Arial"/>
                <a:cs typeface="Arial"/>
              </a:rPr>
              <a:t>TX-UNPS vs. WBSCM Terms and Definitions</a:t>
            </a:r>
            <a:r>
              <a:rPr lang="en-US">
                <a:latin typeface="Arial"/>
                <a:cs typeface="Arial"/>
              </a:rPr>
              <a:t> </a:t>
            </a:r>
            <a:endParaRPr lang="en-US"/>
          </a:p>
        </p:txBody>
      </p:sp>
      <p:sp>
        <p:nvSpPr>
          <p:cNvPr id="11" name="Rectangle 10">
            <a:extLst>
              <a:ext uri="{FF2B5EF4-FFF2-40B4-BE49-F238E27FC236}">
                <a16:creationId xmlns:a16="http://schemas.microsoft.com/office/drawing/2014/main" id="{74E350FF-4DCB-41BB-6D01-FED166A1FF39}"/>
              </a:ext>
            </a:extLst>
          </p:cNvPr>
          <p:cNvSpPr/>
          <p:nvPr/>
        </p:nvSpPr>
        <p:spPr>
          <a:xfrm>
            <a:off x="241301" y="177801"/>
            <a:ext cx="11683998" cy="65616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518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13A540-9476-8585-638C-24B7422A6743}"/>
              </a:ext>
            </a:extLst>
          </p:cNvPr>
          <p:cNvPicPr>
            <a:picLocks noChangeAspect="1"/>
          </p:cNvPicPr>
          <p:nvPr/>
        </p:nvPicPr>
        <p:blipFill>
          <a:blip r:embed="rId3"/>
          <a:stretch>
            <a:fillRect/>
          </a:stretch>
        </p:blipFill>
        <p:spPr>
          <a:xfrm>
            <a:off x="682715" y="1261603"/>
            <a:ext cx="8492123" cy="392791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a:xfrm>
            <a:off x="11273603" y="0"/>
            <a:ext cx="667386" cy="591670"/>
          </a:xfrm>
        </p:spPr>
        <p:txBody>
          <a:bodyPr anchor="ctr"/>
          <a:lstStyle/>
          <a:p>
            <a:fld id="{4179449E-6FBB-2343-B3AE-D1EFA46A6E77}" type="slidenum">
              <a:rPr lang="en-US" smtClean="0"/>
              <a:pPr/>
              <a:t>100</a:t>
            </a:fld>
            <a:endParaRPr lang="en-US" dirty="0"/>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4183745" y="2338179"/>
            <a:ext cx="1043491" cy="602429"/>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A397840-AAE4-F841-4F47-92E2B6834B9F}"/>
              </a:ext>
            </a:extLst>
          </p:cNvPr>
          <p:cNvSpPr/>
          <p:nvPr/>
        </p:nvSpPr>
        <p:spPr>
          <a:xfrm>
            <a:off x="7209182" y="1972242"/>
            <a:ext cx="3718210" cy="11855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“OK” at top of screen to submit to TDA for review </a:t>
            </a:r>
          </a:p>
        </p:txBody>
      </p:sp>
      <p:sp>
        <p:nvSpPr>
          <p:cNvPr id="10" name="Oval 9">
            <a:extLst>
              <a:ext uri="{FF2B5EF4-FFF2-40B4-BE49-F238E27FC236}">
                <a16:creationId xmlns:a16="http://schemas.microsoft.com/office/drawing/2014/main" id="{1343BD2E-54F5-FA17-2ED4-A7A20E98907D}"/>
              </a:ext>
            </a:extLst>
          </p:cNvPr>
          <p:cNvSpPr/>
          <p:nvPr/>
        </p:nvSpPr>
        <p:spPr>
          <a:xfrm>
            <a:off x="6888457" y="1690878"/>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17</a:t>
            </a:r>
          </a:p>
        </p:txBody>
      </p:sp>
      <p:sp>
        <p:nvSpPr>
          <p:cNvPr id="4" name="Arrow: Left 3">
            <a:extLst>
              <a:ext uri="{FF2B5EF4-FFF2-40B4-BE49-F238E27FC236}">
                <a16:creationId xmlns:a16="http://schemas.microsoft.com/office/drawing/2014/main" id="{8582C415-FBDC-25FC-0CC0-F1204E618DF1}"/>
              </a:ext>
            </a:extLst>
          </p:cNvPr>
          <p:cNvSpPr/>
          <p:nvPr/>
        </p:nvSpPr>
        <p:spPr>
          <a:xfrm>
            <a:off x="5227236" y="2168899"/>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Tree>
    <p:extLst>
      <p:ext uri="{BB962C8B-B14F-4D97-AF65-F5344CB8AC3E}">
        <p14:creationId xmlns:p14="http://schemas.microsoft.com/office/powerpoint/2010/main" val="4123273116"/>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6587FA-D983-1CC3-059F-DD0458256E4D}"/>
              </a:ext>
            </a:extLst>
          </p:cNvPr>
          <p:cNvPicPr>
            <a:picLocks noChangeAspect="1"/>
          </p:cNvPicPr>
          <p:nvPr/>
        </p:nvPicPr>
        <p:blipFill>
          <a:blip r:embed="rId3"/>
          <a:stretch>
            <a:fillRect/>
          </a:stretch>
        </p:blipFill>
        <p:spPr>
          <a:xfrm>
            <a:off x="724523" y="1274087"/>
            <a:ext cx="10589186" cy="336003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Requisition Receipt Confirmation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a:xfrm>
            <a:off x="11313709" y="0"/>
            <a:ext cx="627280" cy="591670"/>
          </a:xfrm>
        </p:spPr>
        <p:txBody>
          <a:bodyPr anchor="ctr"/>
          <a:lstStyle/>
          <a:p>
            <a:fld id="{4179449E-6FBB-2343-B3AE-D1EFA46A6E77}" type="slidenum">
              <a:rPr lang="en-US" smtClean="0"/>
              <a:pPr/>
              <a:t>101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5" name="Rectangle: Rounded Corners 4">
            <a:extLst>
              <a:ext uri="{FF2B5EF4-FFF2-40B4-BE49-F238E27FC236}">
                <a16:creationId xmlns:a16="http://schemas.microsoft.com/office/drawing/2014/main" id="{7B370105-08EF-8819-0BF8-3160D4A7A01E}"/>
              </a:ext>
            </a:extLst>
          </p:cNvPr>
          <p:cNvSpPr/>
          <p:nvPr/>
        </p:nvSpPr>
        <p:spPr>
          <a:xfrm>
            <a:off x="7523225" y="2985495"/>
            <a:ext cx="4018143" cy="185194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Requisition Number displayed at top of screen.</a:t>
            </a:r>
            <a:endParaRPr lang="en-US">
              <a:solidFill>
                <a:schemeClr val="tx1">
                  <a:lumMod val="95000"/>
                  <a:lumOff val="5000"/>
                </a:schemeClr>
              </a:solidFill>
            </a:endParaRPr>
          </a:p>
        </p:txBody>
      </p:sp>
      <p:sp>
        <p:nvSpPr>
          <p:cNvPr id="7" name="Rectangle 6">
            <a:extLst>
              <a:ext uri="{FF2B5EF4-FFF2-40B4-BE49-F238E27FC236}">
                <a16:creationId xmlns:a16="http://schemas.microsoft.com/office/drawing/2014/main" id="{B682724D-98F3-BFA1-35ED-54BAAAD288CC}"/>
              </a:ext>
            </a:extLst>
          </p:cNvPr>
          <p:cNvSpPr/>
          <p:nvPr/>
        </p:nvSpPr>
        <p:spPr>
          <a:xfrm>
            <a:off x="774510" y="1301643"/>
            <a:ext cx="2983452" cy="37678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71557D-80E5-CB2D-BF11-CC54B6431B50}"/>
              </a:ext>
            </a:extLst>
          </p:cNvPr>
          <p:cNvSpPr/>
          <p:nvPr/>
        </p:nvSpPr>
        <p:spPr>
          <a:xfrm>
            <a:off x="774508" y="1874112"/>
            <a:ext cx="5661918" cy="71297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Line arrow: Straight with solid fill">
            <a:extLst>
              <a:ext uri="{FF2B5EF4-FFF2-40B4-BE49-F238E27FC236}">
                <a16:creationId xmlns:a16="http://schemas.microsoft.com/office/drawing/2014/main" id="{17C9D544-FF01-9A65-599C-353A331ED0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7760" y="866992"/>
            <a:ext cx="1147392" cy="1158939"/>
          </a:xfrm>
          <a:prstGeom prst="rect">
            <a:avLst/>
          </a:prstGeom>
        </p:spPr>
      </p:pic>
      <p:pic>
        <p:nvPicPr>
          <p:cNvPr id="19" name="Graphic 18" descr="Line arrow: Straight with solid fill">
            <a:extLst>
              <a:ext uri="{FF2B5EF4-FFF2-40B4-BE49-F238E27FC236}">
                <a16:creationId xmlns:a16="http://schemas.microsoft.com/office/drawing/2014/main" id="{1350E62D-B71E-A125-38A3-8527E0FA8E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95151">
            <a:off x="3295104" y="1217841"/>
            <a:ext cx="1540741" cy="1191120"/>
          </a:xfrm>
          <a:prstGeom prst="rect">
            <a:avLst/>
          </a:prstGeom>
        </p:spPr>
      </p:pic>
    </p:spTree>
    <p:extLst>
      <p:ext uri="{BB962C8B-B14F-4D97-AF65-F5344CB8AC3E}">
        <p14:creationId xmlns:p14="http://schemas.microsoft.com/office/powerpoint/2010/main" val="3659857063"/>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2DB28-95F8-61E4-47DD-8BCB5012865B}"/>
              </a:ext>
            </a:extLst>
          </p:cNvPr>
          <p:cNvPicPr>
            <a:picLocks noChangeAspect="1"/>
          </p:cNvPicPr>
          <p:nvPr/>
        </p:nvPicPr>
        <p:blipFill>
          <a:blip r:embed="rId3"/>
          <a:stretch>
            <a:fillRect/>
          </a:stretch>
        </p:blipFill>
        <p:spPr>
          <a:xfrm>
            <a:off x="655562" y="1385458"/>
            <a:ext cx="10618040" cy="3712744"/>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Requisition Receipt Confirmation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a:xfrm>
            <a:off x="11273602" y="0"/>
            <a:ext cx="667387" cy="591670"/>
          </a:xfrm>
        </p:spPr>
        <p:txBody>
          <a:bodyPr anchor="ctr"/>
          <a:lstStyle/>
          <a:p>
            <a:fld id="{4179449E-6FBB-2343-B3AE-D1EFA46A6E77}" type="slidenum">
              <a:rPr lang="en-US" smtClean="0"/>
              <a:pPr/>
              <a:t>102</a:t>
            </a:fld>
            <a:endParaRPr lang="en-US" dirty="0"/>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0" name="Arrow: Left 9">
            <a:extLst>
              <a:ext uri="{FF2B5EF4-FFF2-40B4-BE49-F238E27FC236}">
                <a16:creationId xmlns:a16="http://schemas.microsoft.com/office/drawing/2014/main" id="{872191DC-229B-8D2E-A320-ECB362136843}"/>
              </a:ext>
            </a:extLst>
          </p:cNvPr>
          <p:cNvSpPr/>
          <p:nvPr/>
        </p:nvSpPr>
        <p:spPr>
          <a:xfrm flipH="1">
            <a:off x="7948265" y="4640272"/>
            <a:ext cx="1735682" cy="51741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lumMod val="95000"/>
                  <a:lumOff val="5000"/>
                </a:schemeClr>
              </a:solidFill>
              <a:latin typeface="Arial"/>
              <a:cs typeface="Arial"/>
            </a:endParaRPr>
          </a:p>
        </p:txBody>
      </p:sp>
      <p:sp>
        <p:nvSpPr>
          <p:cNvPr id="13" name="Rectangle 12">
            <a:extLst>
              <a:ext uri="{FF2B5EF4-FFF2-40B4-BE49-F238E27FC236}">
                <a16:creationId xmlns:a16="http://schemas.microsoft.com/office/drawing/2014/main" id="{B7E51501-C40A-02B5-1C2D-E1E25C2CA8BD}"/>
              </a:ext>
            </a:extLst>
          </p:cNvPr>
          <p:cNvSpPr/>
          <p:nvPr/>
        </p:nvSpPr>
        <p:spPr>
          <a:xfrm>
            <a:off x="655562" y="1376235"/>
            <a:ext cx="4082693" cy="934152"/>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B370105-08EF-8819-0BF8-3160D4A7A01E}"/>
              </a:ext>
            </a:extLst>
          </p:cNvPr>
          <p:cNvSpPr/>
          <p:nvPr/>
        </p:nvSpPr>
        <p:spPr>
          <a:xfrm>
            <a:off x="4012464" y="4335472"/>
            <a:ext cx="3904238" cy="153453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a:buChar char="•"/>
            </a:pPr>
            <a:r>
              <a:rPr lang="en-US" sz="2000" b="1">
                <a:solidFill>
                  <a:schemeClr val="tx1">
                    <a:lumMod val="95000"/>
                    <a:lumOff val="5000"/>
                  </a:schemeClr>
                </a:solidFill>
                <a:latin typeface="Arial"/>
                <a:ea typeface="+mn-lt"/>
                <a:cs typeface="+mn-lt"/>
              </a:rPr>
              <a:t>Click </a:t>
            </a:r>
            <a:r>
              <a:rPr lang="en-US" sz="2000" b="1" i="1">
                <a:solidFill>
                  <a:schemeClr val="tx1">
                    <a:lumMod val="95000"/>
                    <a:lumOff val="5000"/>
                  </a:schemeClr>
                </a:solidFill>
                <a:latin typeface="Arial"/>
                <a:ea typeface="+mn-lt"/>
                <a:cs typeface="+mn-lt"/>
              </a:rPr>
              <a:t>Print b</a:t>
            </a:r>
            <a:r>
              <a:rPr lang="en-US" sz="2000" b="1">
                <a:solidFill>
                  <a:schemeClr val="tx1">
                    <a:lumMod val="95000"/>
                    <a:lumOff val="5000"/>
                  </a:schemeClr>
                </a:solidFill>
                <a:latin typeface="Arial"/>
                <a:ea typeface="+mn-lt"/>
                <a:cs typeface="+mn-lt"/>
              </a:rPr>
              <a:t>utton to print requisition for user's records as appropriate.</a:t>
            </a:r>
          </a:p>
        </p:txBody>
      </p:sp>
    </p:spTree>
    <p:extLst>
      <p:ext uri="{BB962C8B-B14F-4D97-AF65-F5344CB8AC3E}">
        <p14:creationId xmlns:p14="http://schemas.microsoft.com/office/powerpoint/2010/main" val="3221016461"/>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56969" y="1388075"/>
            <a:ext cx="10620629" cy="440120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r>
              <a:rPr lang="en-US" sz="2800">
                <a:solidFill>
                  <a:schemeClr val="tx1">
                    <a:lumMod val="95000"/>
                    <a:lumOff val="5000"/>
                  </a:schemeClr>
                </a:solidFill>
                <a:latin typeface="Arial"/>
                <a:cs typeface="Arial"/>
              </a:rPr>
              <a:t>Repeat Extended Search With Other Specific Product Items As Desired</a:t>
            </a:r>
            <a:endParaRPr lang="en-US">
              <a:solidFill>
                <a:schemeClr val="tx1">
                  <a:lumMod val="95000"/>
                  <a:lumOff val="5000"/>
                </a:schemeClr>
              </a:solidFil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
        <p:nvSpPr>
          <p:cNvPr id="5" name="Rectangle: Rounded Corners 4">
            <a:extLst>
              <a:ext uri="{FF2B5EF4-FFF2-40B4-BE49-F238E27FC236}">
                <a16:creationId xmlns:a16="http://schemas.microsoft.com/office/drawing/2014/main" id="{E65603F2-739E-5572-552D-6693C9149BD8}"/>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Tree>
    <p:extLst>
      <p:ext uri="{BB962C8B-B14F-4D97-AF65-F5344CB8AC3E}">
        <p14:creationId xmlns:p14="http://schemas.microsoft.com/office/powerpoint/2010/main" val="1198806318"/>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800">
                <a:latin typeface="Arial"/>
                <a:cs typeface="Arial"/>
              </a:rPr>
              <a:t>Run Entitlement Report</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a:xfrm>
            <a:off x="11351139" y="0"/>
            <a:ext cx="589850" cy="591670"/>
          </a:xfrm>
        </p:spPr>
        <p:txBody>
          <a:bodyPr/>
          <a:lstStyle/>
          <a:p>
            <a:fld id="{4179449E-6FBB-2343-B3AE-D1EFA46A6E77}" type="slidenum">
              <a:rPr lang="en-US" smtClean="0"/>
              <a:pPr/>
              <a:t>104</a:t>
            </a:fld>
            <a:endParaRPr lang="en-US" dirty="0"/>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94754" y="1205447"/>
            <a:ext cx="10261671" cy="415498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400">
              <a:solidFill>
                <a:schemeClr val="tx1">
                  <a:lumMod val="95000"/>
                  <a:lumOff val="5000"/>
                </a:schemeClr>
              </a:solidFill>
              <a:latin typeface="Arial"/>
              <a:cs typeface="Arial"/>
            </a:endParaRPr>
          </a:p>
          <a:p>
            <a:pPr algn="ctr"/>
            <a:r>
              <a:rPr lang="en-US" sz="4400" b="1">
                <a:solidFill>
                  <a:schemeClr val="tx1">
                    <a:lumMod val="95000"/>
                    <a:lumOff val="5000"/>
                  </a:schemeClr>
                </a:solidFill>
                <a:latin typeface="Arial"/>
                <a:cs typeface="Arial"/>
              </a:rPr>
              <a:t>Run the Entitlement Report after submitting each requisition to see Entitlement Balances.</a:t>
            </a:r>
          </a:p>
          <a:p>
            <a:pPr algn="ctr"/>
            <a:endParaRPr lang="en-US" sz="4400" b="1">
              <a:solidFill>
                <a:schemeClr val="tx1">
                  <a:lumMod val="95000"/>
                  <a:lumOff val="5000"/>
                </a:schemeClr>
              </a:solidFill>
              <a:latin typeface="Arial"/>
              <a:cs typeface="Arial"/>
            </a:endParaRPr>
          </a:p>
          <a:p>
            <a:pPr algn="ctr"/>
            <a:endParaRPr lang="en-US" sz="4400" b="1">
              <a:solidFill>
                <a:schemeClr val="tx1">
                  <a:lumMod val="95000"/>
                  <a:lumOff val="5000"/>
                </a:schemeClr>
              </a:solidFill>
              <a:latin typeface="Arial"/>
              <a:cs typeface="Arial"/>
            </a:endParaRPr>
          </a:p>
        </p:txBody>
      </p:sp>
      <p:pic>
        <p:nvPicPr>
          <p:cNvPr id="5" name="Graphic 5" descr="Document with solid fill">
            <a:extLst>
              <a:ext uri="{FF2B5EF4-FFF2-40B4-BE49-F238E27FC236}">
                <a16:creationId xmlns:a16="http://schemas.microsoft.com/office/drawing/2014/main" id="{F35F6026-BDB4-215D-8D5A-B4BF09E715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7692" y="3891239"/>
            <a:ext cx="1468581" cy="1474878"/>
          </a:xfrm>
          <a:prstGeom prst="rect">
            <a:avLst/>
          </a:prstGeom>
        </p:spPr>
      </p:pic>
    </p:spTree>
    <p:extLst>
      <p:ext uri="{BB962C8B-B14F-4D97-AF65-F5344CB8AC3E}">
        <p14:creationId xmlns:p14="http://schemas.microsoft.com/office/powerpoint/2010/main" val="3204677630"/>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982722" y="1851166"/>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197224" y="802342"/>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 :</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412187" y="100853"/>
            <a:ext cx="629655" cy="591670"/>
          </a:xfrm>
        </p:spPr>
        <p:txBody>
          <a:bodyPr anchor="ctr"/>
          <a:lstStyle/>
          <a:p>
            <a:fld id="{4179449E-6FBB-2343-B3AE-D1EFA46A6E77}" type="slidenum">
              <a:rPr lang="en-US" dirty="0" smtClean="0"/>
              <a:pPr/>
              <a:t>105</a:t>
            </a:fld>
            <a:endParaRPr lang="en-US" dirty="0"/>
          </a:p>
        </p:txBody>
      </p:sp>
      <p:pic>
        <p:nvPicPr>
          <p:cNvPr id="2" name="Picture 2" descr="A qr code on a green background&#10;&#10;Description automatically generated">
            <a:extLst>
              <a:ext uri="{FF2B5EF4-FFF2-40B4-BE49-F238E27FC236}">
                <a16:creationId xmlns:a16="http://schemas.microsoft.com/office/drawing/2014/main" id="{0A41ADFB-095E-1A66-2F4D-9B4600C94095}"/>
              </a:ext>
            </a:extLst>
          </p:cNvPr>
          <p:cNvPicPr>
            <a:picLocks noChangeAspect="1"/>
          </p:cNvPicPr>
          <p:nvPr/>
        </p:nvPicPr>
        <p:blipFill>
          <a:blip r:embed="rId3"/>
          <a:stretch>
            <a:fillRect/>
          </a:stretch>
        </p:blipFill>
        <p:spPr>
          <a:xfrm>
            <a:off x="7345891" y="1222023"/>
            <a:ext cx="4710994" cy="4611511"/>
          </a:xfrm>
          <a:prstGeom prst="rect">
            <a:avLst/>
          </a:prstGeom>
        </p:spPr>
      </p:pic>
      <p:sp>
        <p:nvSpPr>
          <p:cNvPr id="3" name="TextBox 2">
            <a:extLst>
              <a:ext uri="{FF2B5EF4-FFF2-40B4-BE49-F238E27FC236}">
                <a16:creationId xmlns:a16="http://schemas.microsoft.com/office/drawing/2014/main" id="{C5DEA5E0-9531-07C2-D04E-EBE51E612729}"/>
              </a:ext>
            </a:extLst>
          </p:cNvPr>
          <p:cNvSpPr txBox="1"/>
          <p:nvPr/>
        </p:nvSpPr>
        <p:spPr>
          <a:xfrm>
            <a:off x="194734" y="4667956"/>
            <a:ext cx="7244643"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0C0"/>
                </a:solidFill>
                <a:hlinkClick r:id="rId4">
                  <a:extLst>
                    <a:ext uri="{A12FA001-AC4F-418D-AE19-62706E023703}">
                      <ahyp:hlinkClr xmlns:ahyp="http://schemas.microsoft.com/office/drawing/2018/hyperlinkcolor" val="tx"/>
                    </a:ext>
                  </a:extLst>
                </a:hlinkClick>
              </a:rPr>
              <a:t>https://forms.office.com/r/3wFdSXiSA6</a:t>
            </a:r>
            <a:endParaRPr lang="en-US" sz="2800" b="1">
              <a:solidFill>
                <a:srgbClr val="0070C0"/>
              </a:solidFill>
            </a:endParaRPr>
          </a:p>
          <a:p>
            <a:endParaRPr lang="en-US"/>
          </a:p>
        </p:txBody>
      </p:sp>
    </p:spTree>
    <p:extLst>
      <p:ext uri="{BB962C8B-B14F-4D97-AF65-F5344CB8AC3E}">
        <p14:creationId xmlns:p14="http://schemas.microsoft.com/office/powerpoint/2010/main" val="1731031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0" y="2009381"/>
            <a:ext cx="12192000" cy="1862048"/>
          </a:xfrm>
          <a:prstGeom prst="rect">
            <a:avLst/>
          </a:prstGeom>
          <a:effectLst/>
        </p:spPr>
        <p:txBody>
          <a:bodyPr wrap="square">
            <a:spAutoFit/>
          </a:bodyPr>
          <a:lstStyle/>
          <a:p>
            <a:pPr algn="ctr"/>
            <a:r>
              <a:rPr lang="en-US" sz="11500" b="1" dirty="0">
                <a:solidFill>
                  <a:srgbClr val="EF4B25"/>
                </a:solidFill>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rPr>
              <a:t>Questions?</a:t>
            </a: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a:xfrm>
            <a:off x="11317184" y="0"/>
            <a:ext cx="623805" cy="591670"/>
          </a:xfrm>
        </p:spPr>
        <p:txBody>
          <a:bodyPr anchor="ctr"/>
          <a:lstStyle/>
          <a:p>
            <a:fld id="{4179449E-6FBB-2343-B3AE-D1EFA46A6E77}" type="slidenum">
              <a:rPr lang="en-US" dirty="0" smtClean="0"/>
              <a:pPr/>
              <a:t>106</a:t>
            </a:fld>
            <a:endParaRPr lang="en-US" dirty="0"/>
          </a:p>
        </p:txBody>
      </p:sp>
    </p:spTree>
    <p:extLst>
      <p:ext uri="{BB962C8B-B14F-4D97-AF65-F5344CB8AC3E}">
        <p14:creationId xmlns:p14="http://schemas.microsoft.com/office/powerpoint/2010/main" val="784539859"/>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06395" y="313481"/>
            <a:ext cx="10618040" cy="638175"/>
          </a:xfrm>
          <a:ln w="28575">
            <a:solidFill>
              <a:schemeClr val="tx1"/>
            </a:solidFill>
          </a:ln>
        </p:spPr>
        <p:txBody>
          <a:bodyPr lIns="91440" tIns="45720" rIns="91440" bIns="45720" anchor="t">
            <a:normAutofit/>
          </a:bodyPr>
          <a:lstStyle/>
          <a:p>
            <a:pPr algn="ctr"/>
            <a:r>
              <a:rPr lang="en-US" sz="3100">
                <a:latin typeface="Arial"/>
                <a:cs typeface="Arial"/>
              </a:rPr>
              <a:t>Recall, Reflect, and Release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7">
            <a:extLst>
              <a:ext uri="{FF2B5EF4-FFF2-40B4-BE49-F238E27FC236}">
                <a16:creationId xmlns:a16="http://schemas.microsoft.com/office/drawing/2014/main" id="{206495BA-858B-95D5-CD8F-F3CDA91A9298}"/>
              </a:ext>
            </a:extLst>
          </p:cNvPr>
          <p:cNvPicPr>
            <a:picLocks noChangeAspect="1"/>
          </p:cNvPicPr>
          <p:nvPr/>
        </p:nvPicPr>
        <p:blipFill>
          <a:blip r:embed="rId3"/>
          <a:stretch>
            <a:fillRect/>
          </a:stretch>
        </p:blipFill>
        <p:spPr>
          <a:xfrm>
            <a:off x="4947768" y="1425388"/>
            <a:ext cx="6537837" cy="4180499"/>
          </a:xfrm>
          <a:prstGeom prst="rect">
            <a:avLst/>
          </a:prstGeom>
          <a:effectLst>
            <a:softEdge rad="127000"/>
          </a:effectLst>
        </p:spPr>
      </p:pic>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515266" y="1082562"/>
            <a:ext cx="4270970" cy="1539431"/>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a:latin typeface="Arial"/>
                <a:cs typeface="Arial"/>
              </a:rPr>
              <a:t>Scan the QR Code to submit your response or click on the link below.</a:t>
            </a:r>
          </a:p>
        </p:txBody>
      </p:sp>
      <p:sp>
        <p:nvSpPr>
          <p:cNvPr id="7" name="TextBox 6">
            <a:extLst>
              <a:ext uri="{FF2B5EF4-FFF2-40B4-BE49-F238E27FC236}">
                <a16:creationId xmlns:a16="http://schemas.microsoft.com/office/drawing/2014/main" id="{7EEC1D82-731A-C531-CC64-2F04580AB609}"/>
              </a:ext>
            </a:extLst>
          </p:cNvPr>
          <p:cNvSpPr txBox="1"/>
          <p:nvPr/>
        </p:nvSpPr>
        <p:spPr>
          <a:xfrm>
            <a:off x="456455" y="4670884"/>
            <a:ext cx="46796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solidFill>
                <a:srgbClr val="7030A0"/>
              </a:solidFill>
            </a:endParaRPr>
          </a:p>
          <a:p>
            <a:r>
              <a:rPr lang="en-US" sz="3200" b="1">
                <a:solidFill>
                  <a:srgbClr val="7030A0"/>
                </a:solidFill>
                <a:ea typeface="+mn-lt"/>
                <a:cs typeface="+mn-lt"/>
                <a:hlinkClick r:id="rId4">
                  <a:extLst>
                    <a:ext uri="{A12FA001-AC4F-418D-AE19-62706E023703}">
                      <ahyp:hlinkClr xmlns:ahyp="http://schemas.microsoft.com/office/drawing/2018/hyperlinkcolor" val="tx"/>
                    </a:ext>
                  </a:extLst>
                </a:hlinkClick>
              </a:rPr>
              <a:t>https://bit.ly/3pBXPbE</a:t>
            </a:r>
            <a:endParaRPr lang="en-US" b="1">
              <a:solidFill>
                <a:srgbClr val="7030A0"/>
              </a:solidFill>
              <a:ea typeface="+mn-lt"/>
              <a:cs typeface="+mn-lt"/>
            </a:endParaRPr>
          </a:p>
          <a:p>
            <a:endParaRPr lang="en-US" sz="3200">
              <a:solidFill>
                <a:srgbClr val="7030A0"/>
              </a:solidFill>
            </a:endParaRPr>
          </a:p>
        </p:txBody>
      </p:sp>
      <p:pic>
        <p:nvPicPr>
          <p:cNvPr id="10" name="Picture 11" descr="A qr code with a few black squares&#10;&#10;Description automatically generated">
            <a:extLst>
              <a:ext uri="{FF2B5EF4-FFF2-40B4-BE49-F238E27FC236}">
                <a16:creationId xmlns:a16="http://schemas.microsoft.com/office/drawing/2014/main" id="{C1B265F2-1F07-DFCE-6EB3-9EC91585345B}"/>
              </a:ext>
            </a:extLst>
          </p:cNvPr>
          <p:cNvPicPr>
            <a:picLocks noChangeAspect="1"/>
          </p:cNvPicPr>
          <p:nvPr/>
        </p:nvPicPr>
        <p:blipFill>
          <a:blip r:embed="rId5"/>
          <a:stretch>
            <a:fillRect/>
          </a:stretch>
        </p:blipFill>
        <p:spPr>
          <a:xfrm>
            <a:off x="1180924" y="2578100"/>
            <a:ext cx="2478263" cy="2435577"/>
          </a:xfrm>
          <a:prstGeom prst="rect">
            <a:avLst/>
          </a:prstGeom>
        </p:spPr>
      </p:pic>
      <p:sp>
        <p:nvSpPr>
          <p:cNvPr id="4" name="Slide Number Placeholder 2">
            <a:extLst>
              <a:ext uri="{FF2B5EF4-FFF2-40B4-BE49-F238E27FC236}">
                <a16:creationId xmlns:a16="http://schemas.microsoft.com/office/drawing/2014/main" id="{56EB64FF-380A-8509-5098-311D2B5C91CD}"/>
              </a:ext>
            </a:extLst>
          </p:cNvPr>
          <p:cNvSpPr txBox="1">
            <a:spLocks/>
          </p:cNvSpPr>
          <p:nvPr/>
        </p:nvSpPr>
        <p:spPr>
          <a:xfrm>
            <a:off x="11401519" y="0"/>
            <a:ext cx="539470" cy="591670"/>
          </a:xfrm>
          <a:prstGeom prst="rect">
            <a:avLst/>
          </a:prstGeom>
          <a:solidFill>
            <a:srgbClr val="721F5D"/>
          </a:solid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66B9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a:solidFill>
                <a:schemeClr val="bg1"/>
              </a:solidFill>
              <a:latin typeface="Arial"/>
              <a:cs typeface="Arial"/>
            </a:endParaRPr>
          </a:p>
          <a:p>
            <a:pPr algn="ctr"/>
            <a:fld id="{4179449E-6FBB-2343-B3AE-D1EFA46A6E77}" type="slidenum">
              <a:rPr lang="en-US" sz="1800" dirty="0" smtClean="0">
                <a:solidFill>
                  <a:schemeClr val="bg1"/>
                </a:solidFill>
                <a:latin typeface="Arial"/>
                <a:cs typeface="Arial"/>
              </a:rPr>
              <a:pPr algn="ctr"/>
              <a:t>107</a:t>
            </a:fld>
            <a:endParaRPr lang="en-US" sz="1800">
              <a:solidFill>
                <a:schemeClr val="bg1"/>
              </a:solidFill>
              <a:latin typeface="Arial"/>
              <a:cs typeface="Arial"/>
            </a:endParaRPr>
          </a:p>
        </p:txBody>
      </p:sp>
    </p:spTree>
    <p:extLst>
      <p:ext uri="{BB962C8B-B14F-4D97-AF65-F5344CB8AC3E}">
        <p14:creationId xmlns:p14="http://schemas.microsoft.com/office/powerpoint/2010/main" val="4093599192"/>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DCEF92EE-7277-4A79-8A22-3AA62183CF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011" y="283028"/>
            <a:ext cx="11650704" cy="6291943"/>
          </a:xfrm>
          <a:prstGeom prst="rect">
            <a:avLst/>
          </a:prstGeom>
        </p:spPr>
      </p:pic>
      <p:sp>
        <p:nvSpPr>
          <p:cNvPr id="7" name="Rectangle 6">
            <a:extLst>
              <a:ext uri="{FF2B5EF4-FFF2-40B4-BE49-F238E27FC236}">
                <a16:creationId xmlns:a16="http://schemas.microsoft.com/office/drawing/2014/main" id="{2C9B1DAE-AF08-4030-9945-F1A7923B0B20}"/>
              </a:ext>
            </a:extLst>
          </p:cNvPr>
          <p:cNvSpPr/>
          <p:nvPr/>
        </p:nvSpPr>
        <p:spPr>
          <a:xfrm>
            <a:off x="6170213" y="275771"/>
            <a:ext cx="5731502" cy="6299200"/>
          </a:xfrm>
          <a:prstGeom prst="rect">
            <a:avLst/>
          </a:prstGeom>
          <a:solidFill>
            <a:srgbClr val="21282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grpSp>
        <p:nvGrpSpPr>
          <p:cNvPr id="8" name="Group 7">
            <a:extLst>
              <a:ext uri="{FF2B5EF4-FFF2-40B4-BE49-F238E27FC236}">
                <a16:creationId xmlns:a16="http://schemas.microsoft.com/office/drawing/2014/main" id="{FEF97146-9E71-45C9-BF06-E69786EC58A0}"/>
              </a:ext>
            </a:extLst>
          </p:cNvPr>
          <p:cNvGrpSpPr/>
          <p:nvPr/>
        </p:nvGrpSpPr>
        <p:grpSpPr>
          <a:xfrm>
            <a:off x="5288813" y="2415661"/>
            <a:ext cx="1732245" cy="1732246"/>
            <a:chOff x="5324673" y="2720465"/>
            <a:chExt cx="1732245" cy="1732246"/>
          </a:xfrm>
        </p:grpSpPr>
        <p:sp>
          <p:nvSpPr>
            <p:cNvPr id="9" name="Freeform 5">
              <a:extLst>
                <a:ext uri="{FF2B5EF4-FFF2-40B4-BE49-F238E27FC236}">
                  <a16:creationId xmlns:a16="http://schemas.microsoft.com/office/drawing/2014/main" id="{6DE06069-F014-4E0D-BFD1-177A22FA51F8}"/>
                </a:ext>
              </a:extLst>
            </p:cNvPr>
            <p:cNvSpPr>
              <a:spLocks/>
            </p:cNvSpPr>
            <p:nvPr userDrawn="1"/>
          </p:nvSpPr>
          <p:spPr bwMode="auto">
            <a:xfrm>
              <a:off x="5324673" y="2720465"/>
              <a:ext cx="1732245" cy="1732246"/>
            </a:xfrm>
            <a:prstGeom prst="ellipse">
              <a:avLst/>
            </a:prstGeom>
            <a:solidFill>
              <a:srgbClr val="66B948"/>
            </a:solidFill>
            <a:ln w="76200">
              <a:solidFill>
                <a:schemeClr val="bg1"/>
              </a:solid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sp>
          <p:nvSpPr>
            <p:cNvPr id="10" name="Freeform 69">
              <a:extLst>
                <a:ext uri="{FF2B5EF4-FFF2-40B4-BE49-F238E27FC236}">
                  <a16:creationId xmlns:a16="http://schemas.microsoft.com/office/drawing/2014/main" id="{0945D288-96B9-4504-9522-6BC3828E2E1A}"/>
                </a:ext>
              </a:extLst>
            </p:cNvPr>
            <p:cNvSpPr>
              <a:spLocks noEditPoints="1"/>
            </p:cNvSpPr>
            <p:nvPr/>
          </p:nvSpPr>
          <p:spPr bwMode="auto">
            <a:xfrm>
              <a:off x="5717299" y="3182422"/>
              <a:ext cx="969435" cy="817729"/>
            </a:xfrm>
            <a:custGeom>
              <a:avLst/>
              <a:gdLst>
                <a:gd name="T0" fmla="*/ 415925 w 256"/>
                <a:gd name="T1" fmla="*/ 147806 h 216"/>
                <a:gd name="T2" fmla="*/ 415925 w 256"/>
                <a:gd name="T3" fmla="*/ 149431 h 216"/>
                <a:gd name="T4" fmla="*/ 415925 w 256"/>
                <a:gd name="T5" fmla="*/ 149431 h 216"/>
                <a:gd name="T6" fmla="*/ 378557 w 256"/>
                <a:gd name="T7" fmla="*/ 168922 h 216"/>
                <a:gd name="T8" fmla="*/ 337939 w 256"/>
                <a:gd name="T9" fmla="*/ 336219 h 216"/>
                <a:gd name="T10" fmla="*/ 315193 w 256"/>
                <a:gd name="T11" fmla="*/ 350837 h 216"/>
                <a:gd name="T12" fmla="*/ 97482 w 256"/>
                <a:gd name="T13" fmla="*/ 350837 h 216"/>
                <a:gd name="T14" fmla="*/ 97482 w 256"/>
                <a:gd name="T15" fmla="*/ 350837 h 216"/>
                <a:gd name="T16" fmla="*/ 77986 w 256"/>
                <a:gd name="T17" fmla="*/ 336219 h 216"/>
                <a:gd name="T18" fmla="*/ 19496 w 256"/>
                <a:gd name="T19" fmla="*/ 168922 h 216"/>
                <a:gd name="T20" fmla="*/ 19496 w 256"/>
                <a:gd name="T21" fmla="*/ 129940 h 216"/>
                <a:gd name="T22" fmla="*/ 159221 w 256"/>
                <a:gd name="T23" fmla="*/ 129940 h 216"/>
                <a:gd name="T24" fmla="*/ 240457 w 256"/>
                <a:gd name="T25" fmla="*/ 129940 h 216"/>
                <a:gd name="T26" fmla="*/ 289198 w 256"/>
                <a:gd name="T27" fmla="*/ 129940 h 216"/>
                <a:gd name="T28" fmla="*/ 318443 w 256"/>
                <a:gd name="T29" fmla="*/ 129940 h 216"/>
                <a:gd name="T30" fmla="*/ 396429 w 256"/>
                <a:gd name="T31" fmla="*/ 129940 h 216"/>
                <a:gd name="T32" fmla="*/ 398053 w 256"/>
                <a:gd name="T33" fmla="*/ 129940 h 216"/>
                <a:gd name="T34" fmla="*/ 415925 w 256"/>
                <a:gd name="T35" fmla="*/ 146182 h 216"/>
                <a:gd name="T36" fmla="*/ 129977 w 256"/>
                <a:gd name="T37" fmla="*/ 168922 h 216"/>
                <a:gd name="T38" fmla="*/ 110480 w 256"/>
                <a:gd name="T39" fmla="*/ 292364 h 216"/>
                <a:gd name="T40" fmla="*/ 149473 w 256"/>
                <a:gd name="T41" fmla="*/ 292364 h 216"/>
                <a:gd name="T42" fmla="*/ 227459 w 256"/>
                <a:gd name="T43" fmla="*/ 188412 h 216"/>
                <a:gd name="T44" fmla="*/ 188466 w 256"/>
                <a:gd name="T45" fmla="*/ 188412 h 216"/>
                <a:gd name="T46" fmla="*/ 207963 w 256"/>
                <a:gd name="T47" fmla="*/ 311855 h 216"/>
                <a:gd name="T48" fmla="*/ 227459 w 256"/>
                <a:gd name="T49" fmla="*/ 188412 h 216"/>
                <a:gd name="T50" fmla="*/ 285948 w 256"/>
                <a:gd name="T51" fmla="*/ 168922 h 216"/>
                <a:gd name="T52" fmla="*/ 266452 w 256"/>
                <a:gd name="T53" fmla="*/ 292364 h 216"/>
                <a:gd name="T54" fmla="*/ 305445 w 256"/>
                <a:gd name="T55" fmla="*/ 292364 h 216"/>
                <a:gd name="T56" fmla="*/ 230708 w 256"/>
                <a:gd name="T57" fmla="*/ 29236 h 216"/>
                <a:gd name="T58" fmla="*/ 227459 w 256"/>
                <a:gd name="T59" fmla="*/ 19491 h 216"/>
                <a:gd name="T60" fmla="*/ 264827 w 256"/>
                <a:gd name="T61" fmla="*/ 11370 h 216"/>
                <a:gd name="T62" fmla="*/ 316818 w 256"/>
                <a:gd name="T63" fmla="*/ 110449 h 216"/>
                <a:gd name="T64" fmla="*/ 230708 w 256"/>
                <a:gd name="T65" fmla="*/ 29236 h 216"/>
                <a:gd name="T66" fmla="*/ 142974 w 256"/>
                <a:gd name="T67" fmla="*/ 110449 h 216"/>
                <a:gd name="T68" fmla="*/ 151098 w 256"/>
                <a:gd name="T69" fmla="*/ 11370 h 216"/>
                <a:gd name="T70" fmla="*/ 168970 w 256"/>
                <a:gd name="T71" fmla="*/ 0 h 216"/>
                <a:gd name="T72" fmla="*/ 185217 w 256"/>
                <a:gd name="T73" fmla="*/ 29236 h 2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6" h="216">
                  <a:moveTo>
                    <a:pt x="256" y="90"/>
                  </a:moveTo>
                  <a:cubicBezTo>
                    <a:pt x="256" y="91"/>
                    <a:pt x="256" y="91"/>
                    <a:pt x="256" y="91"/>
                  </a:cubicBezTo>
                  <a:cubicBezTo>
                    <a:pt x="256" y="91"/>
                    <a:pt x="256" y="92"/>
                    <a:pt x="256" y="92"/>
                  </a:cubicBezTo>
                  <a:cubicBezTo>
                    <a:pt x="256" y="92"/>
                    <a:pt x="256" y="92"/>
                    <a:pt x="256" y="92"/>
                  </a:cubicBezTo>
                  <a:cubicBezTo>
                    <a:pt x="256" y="92"/>
                    <a:pt x="256" y="92"/>
                    <a:pt x="256" y="92"/>
                  </a:cubicBezTo>
                  <a:cubicBezTo>
                    <a:pt x="256" y="92"/>
                    <a:pt x="256" y="92"/>
                    <a:pt x="256" y="92"/>
                  </a:cubicBezTo>
                  <a:cubicBezTo>
                    <a:pt x="256" y="99"/>
                    <a:pt x="251" y="104"/>
                    <a:pt x="244" y="104"/>
                  </a:cubicBezTo>
                  <a:cubicBezTo>
                    <a:pt x="233" y="104"/>
                    <a:pt x="233" y="104"/>
                    <a:pt x="233" y="104"/>
                  </a:cubicBezTo>
                  <a:cubicBezTo>
                    <a:pt x="208" y="207"/>
                    <a:pt x="208" y="207"/>
                    <a:pt x="208" y="207"/>
                  </a:cubicBezTo>
                  <a:cubicBezTo>
                    <a:pt x="208" y="207"/>
                    <a:pt x="208" y="207"/>
                    <a:pt x="208" y="207"/>
                  </a:cubicBezTo>
                  <a:cubicBezTo>
                    <a:pt x="206" y="212"/>
                    <a:pt x="202" y="216"/>
                    <a:pt x="196" y="216"/>
                  </a:cubicBezTo>
                  <a:cubicBezTo>
                    <a:pt x="194" y="216"/>
                    <a:pt x="194" y="216"/>
                    <a:pt x="194" y="216"/>
                  </a:cubicBezTo>
                  <a:cubicBezTo>
                    <a:pt x="191" y="216"/>
                    <a:pt x="191" y="216"/>
                    <a:pt x="191" y="216"/>
                  </a:cubicBezTo>
                  <a:cubicBezTo>
                    <a:pt x="60" y="216"/>
                    <a:pt x="60" y="216"/>
                    <a:pt x="60" y="216"/>
                  </a:cubicBezTo>
                  <a:cubicBezTo>
                    <a:pt x="60" y="216"/>
                    <a:pt x="60" y="216"/>
                    <a:pt x="60" y="216"/>
                  </a:cubicBezTo>
                  <a:cubicBezTo>
                    <a:pt x="60" y="216"/>
                    <a:pt x="60" y="216"/>
                    <a:pt x="60" y="216"/>
                  </a:cubicBezTo>
                  <a:cubicBezTo>
                    <a:pt x="54" y="216"/>
                    <a:pt x="50" y="212"/>
                    <a:pt x="48" y="207"/>
                  </a:cubicBezTo>
                  <a:cubicBezTo>
                    <a:pt x="48" y="207"/>
                    <a:pt x="48" y="207"/>
                    <a:pt x="48" y="207"/>
                  </a:cubicBezTo>
                  <a:cubicBezTo>
                    <a:pt x="23" y="104"/>
                    <a:pt x="23" y="104"/>
                    <a:pt x="23" y="104"/>
                  </a:cubicBezTo>
                  <a:cubicBezTo>
                    <a:pt x="12" y="104"/>
                    <a:pt x="12" y="104"/>
                    <a:pt x="12" y="104"/>
                  </a:cubicBezTo>
                  <a:cubicBezTo>
                    <a:pt x="5" y="104"/>
                    <a:pt x="0" y="99"/>
                    <a:pt x="0" y="92"/>
                  </a:cubicBezTo>
                  <a:cubicBezTo>
                    <a:pt x="0" y="85"/>
                    <a:pt x="5" y="80"/>
                    <a:pt x="12" y="80"/>
                  </a:cubicBezTo>
                  <a:cubicBezTo>
                    <a:pt x="58" y="80"/>
                    <a:pt x="58" y="80"/>
                    <a:pt x="58" y="80"/>
                  </a:cubicBezTo>
                  <a:cubicBezTo>
                    <a:pt x="98" y="80"/>
                    <a:pt x="98" y="80"/>
                    <a:pt x="98" y="80"/>
                  </a:cubicBezTo>
                  <a:cubicBezTo>
                    <a:pt x="98" y="80"/>
                    <a:pt x="98" y="80"/>
                    <a:pt x="98" y="80"/>
                  </a:cubicBezTo>
                  <a:cubicBezTo>
                    <a:pt x="148" y="80"/>
                    <a:pt x="148" y="80"/>
                    <a:pt x="148" y="80"/>
                  </a:cubicBezTo>
                  <a:cubicBezTo>
                    <a:pt x="148" y="80"/>
                    <a:pt x="148" y="80"/>
                    <a:pt x="148" y="80"/>
                  </a:cubicBezTo>
                  <a:cubicBezTo>
                    <a:pt x="178" y="80"/>
                    <a:pt x="178" y="80"/>
                    <a:pt x="178" y="80"/>
                  </a:cubicBezTo>
                  <a:cubicBezTo>
                    <a:pt x="179" y="80"/>
                    <a:pt x="179" y="80"/>
                    <a:pt x="179" y="80"/>
                  </a:cubicBezTo>
                  <a:cubicBezTo>
                    <a:pt x="196" y="80"/>
                    <a:pt x="196" y="80"/>
                    <a:pt x="196" y="80"/>
                  </a:cubicBezTo>
                  <a:cubicBezTo>
                    <a:pt x="198" y="80"/>
                    <a:pt x="198" y="80"/>
                    <a:pt x="198" y="80"/>
                  </a:cubicBezTo>
                  <a:cubicBezTo>
                    <a:pt x="244" y="80"/>
                    <a:pt x="244" y="80"/>
                    <a:pt x="244" y="80"/>
                  </a:cubicBezTo>
                  <a:cubicBezTo>
                    <a:pt x="244" y="80"/>
                    <a:pt x="244" y="80"/>
                    <a:pt x="244" y="80"/>
                  </a:cubicBezTo>
                  <a:cubicBezTo>
                    <a:pt x="245" y="80"/>
                    <a:pt x="245" y="80"/>
                    <a:pt x="245" y="80"/>
                  </a:cubicBezTo>
                  <a:cubicBezTo>
                    <a:pt x="251" y="80"/>
                    <a:pt x="255" y="85"/>
                    <a:pt x="256" y="90"/>
                  </a:cubicBezTo>
                  <a:cubicBezTo>
                    <a:pt x="256" y="90"/>
                    <a:pt x="256" y="90"/>
                    <a:pt x="256" y="90"/>
                  </a:cubicBezTo>
                  <a:moveTo>
                    <a:pt x="92" y="116"/>
                  </a:moveTo>
                  <a:cubicBezTo>
                    <a:pt x="92" y="109"/>
                    <a:pt x="87" y="104"/>
                    <a:pt x="80" y="104"/>
                  </a:cubicBezTo>
                  <a:cubicBezTo>
                    <a:pt x="73" y="104"/>
                    <a:pt x="68" y="109"/>
                    <a:pt x="68" y="116"/>
                  </a:cubicBezTo>
                  <a:cubicBezTo>
                    <a:pt x="68" y="180"/>
                    <a:pt x="68" y="180"/>
                    <a:pt x="68" y="180"/>
                  </a:cubicBezTo>
                  <a:cubicBezTo>
                    <a:pt x="68" y="187"/>
                    <a:pt x="73" y="192"/>
                    <a:pt x="80" y="192"/>
                  </a:cubicBezTo>
                  <a:cubicBezTo>
                    <a:pt x="87" y="192"/>
                    <a:pt x="92" y="187"/>
                    <a:pt x="92" y="180"/>
                  </a:cubicBezTo>
                  <a:lnTo>
                    <a:pt x="92" y="116"/>
                  </a:lnTo>
                  <a:close/>
                  <a:moveTo>
                    <a:pt x="140" y="116"/>
                  </a:moveTo>
                  <a:cubicBezTo>
                    <a:pt x="140" y="109"/>
                    <a:pt x="135" y="104"/>
                    <a:pt x="128" y="104"/>
                  </a:cubicBezTo>
                  <a:cubicBezTo>
                    <a:pt x="121" y="104"/>
                    <a:pt x="116" y="109"/>
                    <a:pt x="116" y="116"/>
                  </a:cubicBezTo>
                  <a:cubicBezTo>
                    <a:pt x="116" y="180"/>
                    <a:pt x="116" y="180"/>
                    <a:pt x="116" y="180"/>
                  </a:cubicBezTo>
                  <a:cubicBezTo>
                    <a:pt x="116" y="187"/>
                    <a:pt x="121" y="192"/>
                    <a:pt x="128" y="192"/>
                  </a:cubicBezTo>
                  <a:cubicBezTo>
                    <a:pt x="135" y="192"/>
                    <a:pt x="140" y="187"/>
                    <a:pt x="140" y="180"/>
                  </a:cubicBezTo>
                  <a:lnTo>
                    <a:pt x="140" y="116"/>
                  </a:lnTo>
                  <a:close/>
                  <a:moveTo>
                    <a:pt x="188" y="116"/>
                  </a:moveTo>
                  <a:cubicBezTo>
                    <a:pt x="188" y="109"/>
                    <a:pt x="183" y="104"/>
                    <a:pt x="176" y="104"/>
                  </a:cubicBezTo>
                  <a:cubicBezTo>
                    <a:pt x="169" y="104"/>
                    <a:pt x="164" y="109"/>
                    <a:pt x="164" y="116"/>
                  </a:cubicBezTo>
                  <a:cubicBezTo>
                    <a:pt x="164" y="180"/>
                    <a:pt x="164" y="180"/>
                    <a:pt x="164" y="180"/>
                  </a:cubicBezTo>
                  <a:cubicBezTo>
                    <a:pt x="164" y="187"/>
                    <a:pt x="169" y="192"/>
                    <a:pt x="176" y="192"/>
                  </a:cubicBezTo>
                  <a:cubicBezTo>
                    <a:pt x="183" y="192"/>
                    <a:pt x="188" y="187"/>
                    <a:pt x="188" y="180"/>
                  </a:cubicBezTo>
                  <a:lnTo>
                    <a:pt x="188" y="116"/>
                  </a:lnTo>
                  <a:close/>
                  <a:moveTo>
                    <a:pt x="142" y="18"/>
                  </a:moveTo>
                  <a:cubicBezTo>
                    <a:pt x="142" y="18"/>
                    <a:pt x="142" y="18"/>
                    <a:pt x="142" y="18"/>
                  </a:cubicBezTo>
                  <a:cubicBezTo>
                    <a:pt x="141" y="16"/>
                    <a:pt x="140" y="14"/>
                    <a:pt x="140" y="12"/>
                  </a:cubicBezTo>
                  <a:cubicBezTo>
                    <a:pt x="140" y="5"/>
                    <a:pt x="145" y="0"/>
                    <a:pt x="152" y="0"/>
                  </a:cubicBezTo>
                  <a:cubicBezTo>
                    <a:pt x="157" y="0"/>
                    <a:pt x="161" y="3"/>
                    <a:pt x="163" y="7"/>
                  </a:cubicBezTo>
                  <a:cubicBezTo>
                    <a:pt x="163" y="7"/>
                    <a:pt x="163" y="7"/>
                    <a:pt x="163" y="7"/>
                  </a:cubicBezTo>
                  <a:cubicBezTo>
                    <a:pt x="195" y="68"/>
                    <a:pt x="195" y="68"/>
                    <a:pt x="195" y="68"/>
                  </a:cubicBezTo>
                  <a:cubicBezTo>
                    <a:pt x="168" y="68"/>
                    <a:pt x="168" y="68"/>
                    <a:pt x="168" y="68"/>
                  </a:cubicBezTo>
                  <a:lnTo>
                    <a:pt x="142" y="18"/>
                  </a:lnTo>
                  <a:close/>
                  <a:moveTo>
                    <a:pt x="114" y="18"/>
                  </a:moveTo>
                  <a:cubicBezTo>
                    <a:pt x="88" y="68"/>
                    <a:pt x="88" y="68"/>
                    <a:pt x="88" y="68"/>
                  </a:cubicBezTo>
                  <a:cubicBezTo>
                    <a:pt x="61" y="68"/>
                    <a:pt x="61" y="68"/>
                    <a:pt x="61" y="68"/>
                  </a:cubicBezTo>
                  <a:cubicBezTo>
                    <a:pt x="93" y="7"/>
                    <a:pt x="93" y="7"/>
                    <a:pt x="93" y="7"/>
                  </a:cubicBezTo>
                  <a:cubicBezTo>
                    <a:pt x="93" y="7"/>
                    <a:pt x="93" y="7"/>
                    <a:pt x="93" y="7"/>
                  </a:cubicBezTo>
                  <a:cubicBezTo>
                    <a:pt x="95" y="3"/>
                    <a:pt x="99" y="0"/>
                    <a:pt x="104" y="0"/>
                  </a:cubicBezTo>
                  <a:cubicBezTo>
                    <a:pt x="111" y="0"/>
                    <a:pt x="116" y="5"/>
                    <a:pt x="116" y="12"/>
                  </a:cubicBezTo>
                  <a:cubicBezTo>
                    <a:pt x="116" y="14"/>
                    <a:pt x="115" y="16"/>
                    <a:pt x="114" y="18"/>
                  </a:cubicBezTo>
                  <a:close/>
                </a:path>
              </a:pathLst>
            </a:custGeom>
            <a:solidFill>
              <a:schemeClr val="bg1"/>
            </a:solidFill>
            <a:ln>
              <a:noFill/>
            </a:ln>
          </p:spPr>
          <p:txBody>
            <a:bodyPr/>
            <a:lstStyle/>
            <a:p>
              <a:endParaRPr lang="en-US">
                <a:latin typeface="Rockwell" panose="02060603020205020403" pitchFamily="18" charset="0"/>
              </a:endParaRPr>
            </a:p>
          </p:txBody>
        </p:sp>
      </p:grpSp>
      <p:sp>
        <p:nvSpPr>
          <p:cNvPr id="2" name="Text Placeholder 1"/>
          <p:cNvSpPr>
            <a:spLocks noGrp="1"/>
          </p:cNvSpPr>
          <p:nvPr>
            <p:ph type="body" sz="quarter" idx="10"/>
          </p:nvPr>
        </p:nvSpPr>
        <p:spPr>
          <a:xfrm>
            <a:off x="6491568" y="819257"/>
            <a:ext cx="4745990" cy="1066456"/>
          </a:xfrm>
        </p:spPr>
        <p:txBody>
          <a:bodyPr lIns="91440" tIns="45720" rIns="91440" bIns="45720" anchor="t"/>
          <a:lstStyle/>
          <a:p>
            <a:pPr algn="ctr"/>
            <a:r>
              <a:rPr lang="en-US">
                <a:latin typeface="Arial"/>
                <a:cs typeface="Arial"/>
              </a:rPr>
              <a:t>For WBSCM Assistance</a:t>
            </a:r>
            <a:endParaRPr lang="en-US"/>
          </a:p>
        </p:txBody>
      </p:sp>
      <p:sp>
        <p:nvSpPr>
          <p:cNvPr id="4" name="Text Placeholder 3"/>
          <p:cNvSpPr>
            <a:spLocks noGrp="1"/>
          </p:cNvSpPr>
          <p:nvPr>
            <p:ph type="body" sz="quarter" idx="15"/>
          </p:nvPr>
        </p:nvSpPr>
        <p:spPr>
          <a:xfrm>
            <a:off x="6605048" y="2016130"/>
            <a:ext cx="4861832" cy="4263553"/>
          </a:xfrm>
        </p:spPr>
        <p:txBody>
          <a:bodyPr lIns="91440" tIns="45720" rIns="91440" bIns="45720" anchor="t"/>
          <a:lstStyle/>
          <a:p>
            <a:pPr algn="ctr"/>
            <a:br>
              <a:rPr lang="en-US" sz="2800">
                <a:latin typeface="Arial"/>
                <a:cs typeface="Arial"/>
              </a:rPr>
            </a:br>
            <a:r>
              <a:rPr lang="en-US" sz="2800">
                <a:latin typeface="Arial"/>
                <a:cs typeface="Arial"/>
              </a:rPr>
              <a:t>See </a:t>
            </a:r>
            <a:r>
              <a:rPr lang="en-US" sz="2800" b="1">
                <a:latin typeface="Arial"/>
                <a:cs typeface="Arial"/>
              </a:rPr>
              <a:t>Contact Information Section </a:t>
            </a:r>
            <a:r>
              <a:rPr lang="en-US" sz="2800">
                <a:latin typeface="Arial"/>
                <a:cs typeface="Arial"/>
              </a:rPr>
              <a:t>on WBSCM Transition Page</a:t>
            </a:r>
            <a:endParaRPr lang="en-US" sz="2800"/>
          </a:p>
        </p:txBody>
      </p:sp>
      <p:sp>
        <p:nvSpPr>
          <p:cNvPr id="18" name="Slide Number Placeholder 17">
            <a:extLst>
              <a:ext uri="{FF2B5EF4-FFF2-40B4-BE49-F238E27FC236}">
                <a16:creationId xmlns:a16="http://schemas.microsoft.com/office/drawing/2014/main" id="{A078B595-B593-40D3-A3B0-0793E168D6DC}"/>
              </a:ext>
            </a:extLst>
          </p:cNvPr>
          <p:cNvSpPr>
            <a:spLocks noGrp="1"/>
          </p:cNvSpPr>
          <p:nvPr>
            <p:ph type="sldNum" sz="quarter" idx="16"/>
          </p:nvPr>
        </p:nvSpPr>
        <p:spPr>
          <a:xfrm>
            <a:off x="11364686" y="0"/>
            <a:ext cx="576303" cy="591670"/>
          </a:xfrm>
        </p:spPr>
        <p:txBody>
          <a:bodyPr anchor="ctr"/>
          <a:lstStyle/>
          <a:p>
            <a:fld id="{4179449E-6FBB-2343-B3AE-D1EFA46A6E77}" type="slidenum">
              <a:rPr lang="en-US" smtClean="0"/>
              <a:pPr/>
              <a:t>108</a:t>
            </a:fld>
            <a:endParaRPr lang="en-US" dirty="0"/>
          </a:p>
        </p:txBody>
      </p:sp>
      <p:pic>
        <p:nvPicPr>
          <p:cNvPr id="3" name="Picture 2">
            <a:extLst>
              <a:ext uri="{FF2B5EF4-FFF2-40B4-BE49-F238E27FC236}">
                <a16:creationId xmlns:a16="http://schemas.microsoft.com/office/drawing/2014/main" id="{F67BD0BF-6CBF-C837-95F7-79F660B3ED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0633" y="3889021"/>
            <a:ext cx="2390662" cy="2390662"/>
          </a:xfrm>
          <a:prstGeom prst="rect">
            <a:avLst/>
          </a:prstGeom>
        </p:spPr>
      </p:pic>
    </p:spTree>
    <p:extLst>
      <p:ext uri="{BB962C8B-B14F-4D97-AF65-F5344CB8AC3E}">
        <p14:creationId xmlns:p14="http://schemas.microsoft.com/office/powerpoint/2010/main" val="2553825260"/>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2785077" y="298896"/>
            <a:ext cx="12219213" cy="1446550"/>
          </a:xfrm>
          <a:prstGeom prst="rect">
            <a:avLst/>
          </a:prstGeom>
          <a:effectLst/>
        </p:spPr>
        <p:txBody>
          <a:bodyPr wrap="square" lIns="91440" tIns="45720" rIns="91440" bIns="45720" anchor="t">
            <a:spAutoFit/>
          </a:bodyPr>
          <a:lstStyle/>
          <a:p>
            <a:pPr algn="ctr"/>
            <a:r>
              <a:rPr lang="en-US" sz="8800" b="1">
                <a:effectLst>
                  <a:outerShdw blurRad="1270000" algn="ctr" rotWithShape="0">
                    <a:prstClr val="black">
                      <a:alpha val="40000"/>
                    </a:prstClr>
                  </a:outerShdw>
                </a:effectLst>
                <a:latin typeface="Rockwell"/>
                <a:ea typeface="Roboto Condensed"/>
                <a:cs typeface="Segoe UI"/>
              </a:rPr>
              <a:t>Lab Time:</a:t>
            </a:r>
            <a:endParaRPr lang="en-US" sz="8800" b="1">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a:xfrm>
            <a:off x="11352810" y="0"/>
            <a:ext cx="588179" cy="591670"/>
          </a:xfrm>
        </p:spPr>
        <p:txBody>
          <a:bodyPr anchor="ctr"/>
          <a:lstStyle/>
          <a:p>
            <a:fld id="{4179449E-6FBB-2343-B3AE-D1EFA46A6E77}" type="slidenum">
              <a:rPr lang="en-US" dirty="0" smtClean="0"/>
              <a:pPr/>
              <a:t>109</a:t>
            </a:fld>
            <a:endParaRPr lang="en-US" dirty="0"/>
          </a:p>
        </p:txBody>
      </p:sp>
      <p:pic>
        <p:nvPicPr>
          <p:cNvPr id="4" name="Picture 5" descr="A person typing on a computer&#10;&#10;Description automatically generated">
            <a:extLst>
              <a:ext uri="{FF2B5EF4-FFF2-40B4-BE49-F238E27FC236}">
                <a16:creationId xmlns:a16="http://schemas.microsoft.com/office/drawing/2014/main" id="{29D3A18B-9719-4DD0-9DBA-FC1A52CA5110}"/>
              </a:ext>
            </a:extLst>
          </p:cNvPr>
          <p:cNvPicPr>
            <a:picLocks noChangeAspect="1"/>
          </p:cNvPicPr>
          <p:nvPr/>
        </p:nvPicPr>
        <p:blipFill>
          <a:blip r:embed="rId4"/>
          <a:stretch>
            <a:fillRect/>
          </a:stretch>
        </p:blipFill>
        <p:spPr>
          <a:xfrm>
            <a:off x="2981793" y="1971457"/>
            <a:ext cx="5834920" cy="3876955"/>
          </a:xfrm>
          <a:prstGeom prst="rect">
            <a:avLst/>
          </a:prstGeom>
        </p:spPr>
      </p:pic>
    </p:spTree>
    <p:extLst>
      <p:ext uri="{BB962C8B-B14F-4D97-AF65-F5344CB8AC3E}">
        <p14:creationId xmlns:p14="http://schemas.microsoft.com/office/powerpoint/2010/main" val="191039765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03</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a:cs typeface="Arial"/>
              </a:rPr>
              <a:t> Processing Diversion Requests:</a:t>
            </a:r>
          </a:p>
          <a:p>
            <a:r>
              <a:rPr lang="en-US" sz="6000">
                <a:latin typeface="Arial"/>
                <a:cs typeface="Arial"/>
              </a:rPr>
              <a:t>Extended Search</a:t>
            </a:r>
            <a:endParaRPr lang="en-US" sz="6000">
              <a:latin typeface="Arial Black"/>
              <a:cs typeface="Arial"/>
            </a:endParaRPr>
          </a:p>
          <a:p>
            <a:endParaRPr lang="en-US" sz="6000">
              <a:latin typeface="Arial Black"/>
              <a:cs typeface="Aria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11</a:t>
            </a:fld>
            <a:endParaRPr lang="en-US"/>
          </a:p>
        </p:txBody>
      </p:sp>
    </p:spTree>
    <p:extLst>
      <p:ext uri="{BB962C8B-B14F-4D97-AF65-F5344CB8AC3E}">
        <p14:creationId xmlns:p14="http://schemas.microsoft.com/office/powerpoint/2010/main" val="2878696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05E611-9EA1-4A7E-ADA2-C935081E2FE0}"/>
              </a:ext>
            </a:extLst>
          </p:cNvPr>
          <p:cNvSpPr>
            <a:spLocks noGrp="1"/>
          </p:cNvSpPr>
          <p:nvPr>
            <p:ph type="sldNum" sz="quarter" idx="10"/>
          </p:nvPr>
        </p:nvSpPr>
        <p:spPr/>
        <p:txBody>
          <a:bodyPr/>
          <a:lstStyle/>
          <a:p>
            <a:fld id="{4179449E-6FBB-2343-B3AE-D1EFA46A6E77}" type="slidenum">
              <a:rPr lang="en-US" smtClean="0"/>
              <a:pPr/>
              <a:t>110</a:t>
            </a:fld>
            <a:endParaRPr lang="en-US"/>
          </a:p>
        </p:txBody>
      </p:sp>
      <p:sp>
        <p:nvSpPr>
          <p:cNvPr id="4" name="Date Placeholder 3">
            <a:extLst>
              <a:ext uri="{FF2B5EF4-FFF2-40B4-BE49-F238E27FC236}">
                <a16:creationId xmlns:a16="http://schemas.microsoft.com/office/drawing/2014/main" id="{F0E648FD-897B-457A-8F38-985E367F4C03}"/>
              </a:ext>
            </a:extLst>
          </p:cNvPr>
          <p:cNvSpPr>
            <a:spLocks noGrp="1"/>
          </p:cNvSpPr>
          <p:nvPr>
            <p:ph type="dt" sz="half" idx="2"/>
          </p:nvPr>
        </p:nvSpPr>
        <p:spPr/>
        <p:txBody>
          <a:bodyPr/>
          <a:lstStyle/>
          <a:p>
            <a:r>
              <a:rPr lang="en-US"/>
              <a:t>Updated </a:t>
            </a:r>
            <a:fld id="{23F9884D-C9A9-40C0-91F1-E50E3978DE00}" type="datetime1">
              <a:rPr lang="en-US" smtClean="0"/>
              <a:t>9/14/2023</a:t>
            </a:fld>
            <a:endParaRPr lang="en-US"/>
          </a:p>
          <a:p>
            <a:r>
              <a:rPr lang="en-US"/>
              <a:t>www.SquareMeals.org</a:t>
            </a:r>
          </a:p>
        </p:txBody>
      </p:sp>
    </p:spTree>
    <p:extLst>
      <p:ext uri="{BB962C8B-B14F-4D97-AF65-F5344CB8AC3E}">
        <p14:creationId xmlns:p14="http://schemas.microsoft.com/office/powerpoint/2010/main" val="542565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
            <a:extLst>
              <a:ext uri="{FF2B5EF4-FFF2-40B4-BE49-F238E27FC236}">
                <a16:creationId xmlns:a16="http://schemas.microsoft.com/office/drawing/2014/main" id="{F020FD4A-6485-4303-B21B-A7DDB65631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5B5C815-F99D-4B43-99E3-45332E28F048}"/>
              </a:ext>
            </a:extLst>
          </p:cNvPr>
          <p:cNvSpPr/>
          <p:nvPr/>
        </p:nvSpPr>
        <p:spPr>
          <a:xfrm>
            <a:off x="0" y="0"/>
            <a:ext cx="12192000" cy="6858000"/>
          </a:xfrm>
          <a:prstGeom prst="rect">
            <a:avLst/>
          </a:prstGeom>
          <a:solidFill>
            <a:srgbClr val="FFFFFF">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grpSp>
        <p:nvGrpSpPr>
          <p:cNvPr id="12" name="Group 11">
            <a:extLst>
              <a:ext uri="{FF2B5EF4-FFF2-40B4-BE49-F238E27FC236}">
                <a16:creationId xmlns:a16="http://schemas.microsoft.com/office/drawing/2014/main" id="{136864B2-8DA1-47FC-8C37-B95E86416B3C}"/>
              </a:ext>
            </a:extLst>
          </p:cNvPr>
          <p:cNvGrpSpPr/>
          <p:nvPr/>
        </p:nvGrpSpPr>
        <p:grpSpPr>
          <a:xfrm>
            <a:off x="1299883" y="106878"/>
            <a:ext cx="8955741" cy="6535271"/>
            <a:chOff x="6535180" y="2730646"/>
            <a:chExt cx="1350963" cy="1442679"/>
          </a:xfrm>
        </p:grpSpPr>
        <p:sp>
          <p:nvSpPr>
            <p:cNvPr id="13" name="Freeform 197">
              <a:extLst>
                <a:ext uri="{FF2B5EF4-FFF2-40B4-BE49-F238E27FC236}">
                  <a16:creationId xmlns:a16="http://schemas.microsoft.com/office/drawing/2014/main" id="{A08CBA03-E011-4DBB-88A3-31D899920A6C}"/>
                </a:ext>
              </a:extLst>
            </p:cNvPr>
            <p:cNvSpPr>
              <a:spLocks/>
            </p:cNvSpPr>
            <p:nvPr/>
          </p:nvSpPr>
          <p:spPr bwMode="auto">
            <a:xfrm>
              <a:off x="6535180" y="3094183"/>
              <a:ext cx="192088" cy="279400"/>
            </a:xfrm>
            <a:custGeom>
              <a:avLst/>
              <a:gdLst>
                <a:gd name="T0" fmla="*/ 0 w 121"/>
                <a:gd name="T1" fmla="*/ 82 h 176"/>
                <a:gd name="T2" fmla="*/ 121 w 121"/>
                <a:gd name="T3" fmla="*/ 176 h 176"/>
                <a:gd name="T4" fmla="*/ 121 w 121"/>
                <a:gd name="T5" fmla="*/ 0 h 176"/>
                <a:gd name="T6" fmla="*/ 0 w 121"/>
                <a:gd name="T7" fmla="*/ 82 h 176"/>
                <a:gd name="T8" fmla="*/ 0 w 121"/>
                <a:gd name="T9" fmla="*/ 82 h 176"/>
              </a:gdLst>
              <a:ahLst/>
              <a:cxnLst>
                <a:cxn ang="0">
                  <a:pos x="T0" y="T1"/>
                </a:cxn>
                <a:cxn ang="0">
                  <a:pos x="T2" y="T3"/>
                </a:cxn>
                <a:cxn ang="0">
                  <a:pos x="T4" y="T5"/>
                </a:cxn>
                <a:cxn ang="0">
                  <a:pos x="T6" y="T7"/>
                </a:cxn>
                <a:cxn ang="0">
                  <a:pos x="T8" y="T9"/>
                </a:cxn>
              </a:cxnLst>
              <a:rect l="0" t="0" r="r" b="b"/>
              <a:pathLst>
                <a:path w="121" h="176">
                  <a:moveTo>
                    <a:pt x="0" y="82"/>
                  </a:moveTo>
                  <a:lnTo>
                    <a:pt x="121" y="176"/>
                  </a:lnTo>
                  <a:lnTo>
                    <a:pt x="121" y="0"/>
                  </a:lnTo>
                  <a:lnTo>
                    <a:pt x="0" y="82"/>
                  </a:lnTo>
                  <a:lnTo>
                    <a:pt x="0" y="82"/>
                  </a:lnTo>
                  <a:close/>
                </a:path>
              </a:pathLst>
            </a:custGeom>
            <a:solidFill>
              <a:schemeClr val="tx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4" name="Freeform 198">
              <a:extLst>
                <a:ext uri="{FF2B5EF4-FFF2-40B4-BE49-F238E27FC236}">
                  <a16:creationId xmlns:a16="http://schemas.microsoft.com/office/drawing/2014/main" id="{13673638-3F9F-4836-9F3F-F83AE92FB542}"/>
                </a:ext>
              </a:extLst>
            </p:cNvPr>
            <p:cNvSpPr>
              <a:spLocks/>
            </p:cNvSpPr>
            <p:nvPr/>
          </p:nvSpPr>
          <p:spPr bwMode="auto">
            <a:xfrm>
              <a:off x="6535180" y="2730646"/>
              <a:ext cx="1350963" cy="1442679"/>
            </a:xfrm>
            <a:custGeom>
              <a:avLst/>
              <a:gdLst>
                <a:gd name="T0" fmla="*/ 799 w 851"/>
                <a:gd name="T1" fmla="*/ 852 h 852"/>
                <a:gd name="T2" fmla="*/ 203 w 851"/>
                <a:gd name="T3" fmla="*/ 852 h 852"/>
                <a:gd name="T4" fmla="*/ 0 w 851"/>
                <a:gd name="T5" fmla="*/ 0 h 852"/>
                <a:gd name="T6" fmla="*/ 851 w 851"/>
                <a:gd name="T7" fmla="*/ 88 h 852"/>
                <a:gd name="T8" fmla="*/ 799 w 851"/>
                <a:gd name="T9" fmla="*/ 852 h 852"/>
                <a:gd name="T10" fmla="*/ 799 w 851"/>
                <a:gd name="T11" fmla="*/ 852 h 852"/>
              </a:gdLst>
              <a:ahLst/>
              <a:cxnLst>
                <a:cxn ang="0">
                  <a:pos x="T0" y="T1"/>
                </a:cxn>
                <a:cxn ang="0">
                  <a:pos x="T2" y="T3"/>
                </a:cxn>
                <a:cxn ang="0">
                  <a:pos x="T4" y="T5"/>
                </a:cxn>
                <a:cxn ang="0">
                  <a:pos x="T6" y="T7"/>
                </a:cxn>
                <a:cxn ang="0">
                  <a:pos x="T8" y="T9"/>
                </a:cxn>
                <a:cxn ang="0">
                  <a:pos x="T10" y="T11"/>
                </a:cxn>
              </a:cxnLst>
              <a:rect l="0" t="0" r="r" b="b"/>
              <a:pathLst>
                <a:path w="851" h="852">
                  <a:moveTo>
                    <a:pt x="799" y="852"/>
                  </a:moveTo>
                  <a:lnTo>
                    <a:pt x="203" y="852"/>
                  </a:lnTo>
                  <a:lnTo>
                    <a:pt x="0" y="0"/>
                  </a:lnTo>
                  <a:lnTo>
                    <a:pt x="851" y="88"/>
                  </a:lnTo>
                  <a:lnTo>
                    <a:pt x="799" y="852"/>
                  </a:lnTo>
                  <a:lnTo>
                    <a:pt x="799" y="852"/>
                  </a:lnTo>
                  <a:close/>
                </a:path>
              </a:pathLst>
            </a:custGeom>
            <a:solidFill>
              <a:srgbClr val="036A38"/>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5" name="Freeform 199">
              <a:extLst>
                <a:ext uri="{FF2B5EF4-FFF2-40B4-BE49-F238E27FC236}">
                  <a16:creationId xmlns:a16="http://schemas.microsoft.com/office/drawing/2014/main" id="{3D599F42-DE43-4101-AB3E-EA17733CC87E}"/>
                </a:ext>
              </a:extLst>
            </p:cNvPr>
            <p:cNvSpPr>
              <a:spLocks/>
            </p:cNvSpPr>
            <p:nvPr/>
          </p:nvSpPr>
          <p:spPr bwMode="auto">
            <a:xfrm>
              <a:off x="6571693" y="2878283"/>
              <a:ext cx="617538" cy="369888"/>
            </a:xfrm>
            <a:custGeom>
              <a:avLst/>
              <a:gdLst>
                <a:gd name="T0" fmla="*/ 389 w 389"/>
                <a:gd name="T1" fmla="*/ 0 h 233"/>
                <a:gd name="T2" fmla="*/ 0 w 389"/>
                <a:gd name="T3" fmla="*/ 0 h 233"/>
                <a:gd name="T4" fmla="*/ 54 w 389"/>
                <a:gd name="T5" fmla="*/ 233 h 233"/>
                <a:gd name="T6" fmla="*/ 54 w 389"/>
                <a:gd name="T7" fmla="*/ 233 h 233"/>
                <a:gd name="T8" fmla="*/ 389 w 389"/>
                <a:gd name="T9" fmla="*/ 233 h 233"/>
                <a:gd name="T10" fmla="*/ 389 w 389"/>
                <a:gd name="T11" fmla="*/ 0 h 233"/>
                <a:gd name="T12" fmla="*/ 389 w 389"/>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389" h="233">
                  <a:moveTo>
                    <a:pt x="389" y="0"/>
                  </a:moveTo>
                  <a:lnTo>
                    <a:pt x="0" y="0"/>
                  </a:lnTo>
                  <a:lnTo>
                    <a:pt x="54" y="233"/>
                  </a:lnTo>
                  <a:lnTo>
                    <a:pt x="54" y="233"/>
                  </a:lnTo>
                  <a:lnTo>
                    <a:pt x="389" y="233"/>
                  </a:lnTo>
                  <a:lnTo>
                    <a:pt x="389" y="0"/>
                  </a:lnTo>
                  <a:lnTo>
                    <a:pt x="389" y="0"/>
                  </a:lnTo>
                  <a:close/>
                </a:path>
              </a:pathLst>
            </a:custGeom>
            <a:solidFill>
              <a:srgbClr val="000000">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Freeform 200">
              <a:extLst>
                <a:ext uri="{FF2B5EF4-FFF2-40B4-BE49-F238E27FC236}">
                  <a16:creationId xmlns:a16="http://schemas.microsoft.com/office/drawing/2014/main" id="{FE57FE87-62B8-4C03-B22F-1F622D8B3B79}"/>
                </a:ext>
              </a:extLst>
            </p:cNvPr>
            <p:cNvSpPr>
              <a:spLocks/>
            </p:cNvSpPr>
            <p:nvPr/>
          </p:nvSpPr>
          <p:spPr bwMode="auto">
            <a:xfrm>
              <a:off x="6535180" y="2854471"/>
              <a:ext cx="654050" cy="369888"/>
            </a:xfrm>
            <a:custGeom>
              <a:avLst/>
              <a:gdLst>
                <a:gd name="T0" fmla="*/ 412 w 412"/>
                <a:gd name="T1" fmla="*/ 233 h 233"/>
                <a:gd name="T2" fmla="*/ 0 w 412"/>
                <a:gd name="T3" fmla="*/ 233 h 233"/>
                <a:gd name="T4" fmla="*/ 0 w 412"/>
                <a:gd name="T5" fmla="*/ 0 h 233"/>
                <a:gd name="T6" fmla="*/ 412 w 412"/>
                <a:gd name="T7" fmla="*/ 0 h 233"/>
                <a:gd name="T8" fmla="*/ 412 w 412"/>
                <a:gd name="T9" fmla="*/ 233 h 233"/>
                <a:gd name="T10" fmla="*/ 412 w 412"/>
                <a:gd name="T11" fmla="*/ 233 h 233"/>
              </a:gdLst>
              <a:ahLst/>
              <a:cxnLst>
                <a:cxn ang="0">
                  <a:pos x="T0" y="T1"/>
                </a:cxn>
                <a:cxn ang="0">
                  <a:pos x="T2" y="T3"/>
                </a:cxn>
                <a:cxn ang="0">
                  <a:pos x="T4" y="T5"/>
                </a:cxn>
                <a:cxn ang="0">
                  <a:pos x="T6" y="T7"/>
                </a:cxn>
                <a:cxn ang="0">
                  <a:pos x="T8" y="T9"/>
                </a:cxn>
                <a:cxn ang="0">
                  <a:pos x="T10" y="T11"/>
                </a:cxn>
              </a:cxnLst>
              <a:rect l="0" t="0" r="r" b="b"/>
              <a:pathLst>
                <a:path w="412" h="233">
                  <a:moveTo>
                    <a:pt x="412" y="233"/>
                  </a:moveTo>
                  <a:lnTo>
                    <a:pt x="0" y="233"/>
                  </a:lnTo>
                  <a:lnTo>
                    <a:pt x="0" y="0"/>
                  </a:lnTo>
                  <a:lnTo>
                    <a:pt x="412" y="0"/>
                  </a:lnTo>
                  <a:lnTo>
                    <a:pt x="412" y="233"/>
                  </a:lnTo>
                  <a:lnTo>
                    <a:pt x="412" y="233"/>
                  </a:lnTo>
                  <a:close/>
                </a:path>
              </a:pathLst>
            </a:custGeom>
            <a:solidFill>
              <a:srgbClr val="721F5D"/>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Freeform 201">
              <a:extLst>
                <a:ext uri="{FF2B5EF4-FFF2-40B4-BE49-F238E27FC236}">
                  <a16:creationId xmlns:a16="http://schemas.microsoft.com/office/drawing/2014/main" id="{B998C39C-C426-4AE0-AF7E-C0E4F311D3A5}"/>
                </a:ext>
              </a:extLst>
            </p:cNvPr>
            <p:cNvSpPr>
              <a:spLocks/>
            </p:cNvSpPr>
            <p:nvPr/>
          </p:nvSpPr>
          <p:spPr bwMode="auto">
            <a:xfrm>
              <a:off x="7073343" y="2735408"/>
              <a:ext cx="673100" cy="82550"/>
            </a:xfrm>
            <a:custGeom>
              <a:avLst/>
              <a:gdLst>
                <a:gd name="T0" fmla="*/ 424 w 424"/>
                <a:gd name="T1" fmla="*/ 52 h 52"/>
                <a:gd name="T2" fmla="*/ 0 w 424"/>
                <a:gd name="T3" fmla="*/ 9 h 52"/>
                <a:gd name="T4" fmla="*/ 424 w 424"/>
                <a:gd name="T5" fmla="*/ 0 h 52"/>
                <a:gd name="T6" fmla="*/ 424 w 424"/>
                <a:gd name="T7" fmla="*/ 52 h 52"/>
                <a:gd name="T8" fmla="*/ 424 w 424"/>
                <a:gd name="T9" fmla="*/ 52 h 52"/>
              </a:gdLst>
              <a:ahLst/>
              <a:cxnLst>
                <a:cxn ang="0">
                  <a:pos x="T0" y="T1"/>
                </a:cxn>
                <a:cxn ang="0">
                  <a:pos x="T2" y="T3"/>
                </a:cxn>
                <a:cxn ang="0">
                  <a:pos x="T4" y="T5"/>
                </a:cxn>
                <a:cxn ang="0">
                  <a:pos x="T6" y="T7"/>
                </a:cxn>
                <a:cxn ang="0">
                  <a:pos x="T8" y="T9"/>
                </a:cxn>
              </a:cxnLst>
              <a:rect l="0" t="0" r="r" b="b"/>
              <a:pathLst>
                <a:path w="424" h="52">
                  <a:moveTo>
                    <a:pt x="424" y="52"/>
                  </a:moveTo>
                  <a:lnTo>
                    <a:pt x="0" y="9"/>
                  </a:lnTo>
                  <a:lnTo>
                    <a:pt x="424" y="0"/>
                  </a:lnTo>
                  <a:lnTo>
                    <a:pt x="424" y="52"/>
                  </a:lnTo>
                  <a:lnTo>
                    <a:pt x="424" y="52"/>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Freeform 202">
              <a:extLst>
                <a:ext uri="{FF2B5EF4-FFF2-40B4-BE49-F238E27FC236}">
                  <a16:creationId xmlns:a16="http://schemas.microsoft.com/office/drawing/2014/main" id="{8F4E1442-3FA7-47C6-8DEF-DA0A9CB2F691}"/>
                </a:ext>
              </a:extLst>
            </p:cNvPr>
            <p:cNvSpPr>
              <a:spLocks/>
            </p:cNvSpPr>
            <p:nvPr/>
          </p:nvSpPr>
          <p:spPr bwMode="auto">
            <a:xfrm>
              <a:off x="6571693" y="3381521"/>
              <a:ext cx="180975" cy="355600"/>
            </a:xfrm>
            <a:custGeom>
              <a:avLst/>
              <a:gdLst>
                <a:gd name="T0" fmla="*/ 59 w 114"/>
                <a:gd name="T1" fmla="*/ 0 h 224"/>
                <a:gd name="T2" fmla="*/ 114 w 114"/>
                <a:gd name="T3" fmla="*/ 224 h 224"/>
                <a:gd name="T4" fmla="*/ 0 w 114"/>
                <a:gd name="T5" fmla="*/ 0 h 224"/>
                <a:gd name="T6" fmla="*/ 59 w 114"/>
                <a:gd name="T7" fmla="*/ 0 h 224"/>
                <a:gd name="T8" fmla="*/ 59 w 114"/>
                <a:gd name="T9" fmla="*/ 0 h 224"/>
              </a:gdLst>
              <a:ahLst/>
              <a:cxnLst>
                <a:cxn ang="0">
                  <a:pos x="T0" y="T1"/>
                </a:cxn>
                <a:cxn ang="0">
                  <a:pos x="T2" y="T3"/>
                </a:cxn>
                <a:cxn ang="0">
                  <a:pos x="T4" y="T5"/>
                </a:cxn>
                <a:cxn ang="0">
                  <a:pos x="T6" y="T7"/>
                </a:cxn>
                <a:cxn ang="0">
                  <a:pos x="T8" y="T9"/>
                </a:cxn>
              </a:cxnLst>
              <a:rect l="0" t="0" r="r" b="b"/>
              <a:pathLst>
                <a:path w="114" h="224">
                  <a:moveTo>
                    <a:pt x="59" y="0"/>
                  </a:moveTo>
                  <a:lnTo>
                    <a:pt x="114" y="224"/>
                  </a:lnTo>
                  <a:lnTo>
                    <a:pt x="0" y="0"/>
                  </a:lnTo>
                  <a:lnTo>
                    <a:pt x="59" y="0"/>
                  </a:lnTo>
                  <a:lnTo>
                    <a:pt x="59" y="0"/>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20" name="Freeform 166">
            <a:extLst>
              <a:ext uri="{FF2B5EF4-FFF2-40B4-BE49-F238E27FC236}">
                <a16:creationId xmlns:a16="http://schemas.microsoft.com/office/drawing/2014/main" id="{EEEB4ADB-BEFD-4658-A422-BB7ED5C92DEA}"/>
              </a:ext>
            </a:extLst>
          </p:cNvPr>
          <p:cNvSpPr>
            <a:spLocks noEditPoints="1"/>
          </p:cNvSpPr>
          <p:nvPr/>
        </p:nvSpPr>
        <p:spPr bwMode="auto">
          <a:xfrm>
            <a:off x="3503547" y="4095410"/>
            <a:ext cx="394674" cy="394674"/>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Freeform 353">
            <a:extLst>
              <a:ext uri="{FF2B5EF4-FFF2-40B4-BE49-F238E27FC236}">
                <a16:creationId xmlns:a16="http://schemas.microsoft.com/office/drawing/2014/main" id="{9D1353F8-14B1-4ADA-9CEE-D3745B4CAFEB}"/>
              </a:ext>
            </a:extLst>
          </p:cNvPr>
          <p:cNvSpPr>
            <a:spLocks noEditPoints="1"/>
          </p:cNvSpPr>
          <p:nvPr/>
        </p:nvSpPr>
        <p:spPr bwMode="auto">
          <a:xfrm>
            <a:off x="2751013" y="3031081"/>
            <a:ext cx="396590" cy="394674"/>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9" name="Text Placeholder 8">
            <a:extLst>
              <a:ext uri="{FF2B5EF4-FFF2-40B4-BE49-F238E27FC236}">
                <a16:creationId xmlns:a16="http://schemas.microsoft.com/office/drawing/2014/main" id="{D20F302F-3775-4FEF-A450-523EA3C911CB}"/>
              </a:ext>
            </a:extLst>
          </p:cNvPr>
          <p:cNvSpPr>
            <a:spLocks noGrp="1"/>
          </p:cNvSpPr>
          <p:nvPr>
            <p:ph type="body" sz="quarter" idx="18"/>
          </p:nvPr>
        </p:nvSpPr>
        <p:spPr>
          <a:xfrm>
            <a:off x="3253154" y="2996827"/>
            <a:ext cx="6499443" cy="466545"/>
          </a:xfrm>
        </p:spPr>
        <p:txBody>
          <a:bodyPr lIns="91440" tIns="45720" rIns="91440" bIns="45720" anchor="t"/>
          <a:lstStyle/>
          <a:p>
            <a:r>
              <a:rPr lang="en-US" sz="1600">
                <a:latin typeface="Arial"/>
                <a:cs typeface="Arial"/>
              </a:rPr>
              <a:t>https://squaremeals.org/Programs/FDPWBSCMTransitionProject.aspx</a:t>
            </a:r>
            <a:endParaRPr lang="en-US" sz="1600"/>
          </a:p>
        </p:txBody>
      </p:sp>
      <p:sp>
        <p:nvSpPr>
          <p:cNvPr id="39" name="TextBox 38">
            <a:extLst>
              <a:ext uri="{FF2B5EF4-FFF2-40B4-BE49-F238E27FC236}">
                <a16:creationId xmlns:a16="http://schemas.microsoft.com/office/drawing/2014/main" id="{8E7B06B6-5E07-42FE-819A-BFA5D2B50289}"/>
              </a:ext>
            </a:extLst>
          </p:cNvPr>
          <p:cNvSpPr txBox="1"/>
          <p:nvPr/>
        </p:nvSpPr>
        <p:spPr>
          <a:xfrm>
            <a:off x="1757201" y="795587"/>
            <a:ext cx="3594728" cy="1446550"/>
          </a:xfrm>
          <a:prstGeom prst="rect">
            <a:avLst/>
          </a:prstGeom>
          <a:noFill/>
        </p:spPr>
        <p:txBody>
          <a:bodyPr wrap="square" rtlCol="0" anchor="ctr">
            <a:spAutoFit/>
          </a:bodyPr>
          <a:lstStyle/>
          <a:p>
            <a:pPr algn="ctr"/>
            <a:r>
              <a:rPr lang="en-US" sz="4400">
                <a:solidFill>
                  <a:srgbClr val="FFFFFF"/>
                </a:solidFill>
                <a:latin typeface="Arial Black" panose="020B0A04020102020204" pitchFamily="34" charset="0"/>
              </a:rPr>
              <a:t>Contact Us</a:t>
            </a:r>
          </a:p>
        </p:txBody>
      </p:sp>
      <p:sp>
        <p:nvSpPr>
          <p:cNvPr id="2" name="Slide Number Placeholder 1">
            <a:extLst>
              <a:ext uri="{FF2B5EF4-FFF2-40B4-BE49-F238E27FC236}">
                <a16:creationId xmlns:a16="http://schemas.microsoft.com/office/drawing/2014/main" id="{E4BF3093-6AE3-4F22-A0B6-EBB6C243D954}"/>
              </a:ext>
            </a:extLst>
          </p:cNvPr>
          <p:cNvSpPr>
            <a:spLocks noGrp="1"/>
          </p:cNvSpPr>
          <p:nvPr>
            <p:ph type="sldNum" sz="quarter" idx="19"/>
          </p:nvPr>
        </p:nvSpPr>
        <p:spPr/>
        <p:txBody>
          <a:bodyPr/>
          <a:lstStyle/>
          <a:p>
            <a:fld id="{4179449E-6FBB-2343-B3AE-D1EFA46A6E77}" type="slidenum">
              <a:rPr lang="en-US" smtClean="0"/>
              <a:pPr/>
              <a:t>111</a:t>
            </a:fld>
            <a:endParaRPr lang="en-US"/>
          </a:p>
        </p:txBody>
      </p:sp>
      <p:sp>
        <p:nvSpPr>
          <p:cNvPr id="4" name="Text Placeholder 3">
            <a:extLst>
              <a:ext uri="{FF2B5EF4-FFF2-40B4-BE49-F238E27FC236}">
                <a16:creationId xmlns:a16="http://schemas.microsoft.com/office/drawing/2014/main" id="{2E07CB03-6C5C-AC71-344B-9244711675B8}"/>
              </a:ext>
            </a:extLst>
          </p:cNvPr>
          <p:cNvSpPr>
            <a:spLocks noGrp="1"/>
          </p:cNvSpPr>
          <p:nvPr>
            <p:ph type="body" sz="quarter" idx="16"/>
          </p:nvPr>
        </p:nvSpPr>
        <p:spPr>
          <a:xfrm>
            <a:off x="4317470" y="4099977"/>
            <a:ext cx="4408414" cy="394674"/>
          </a:xfrm>
        </p:spPr>
        <p:txBody>
          <a:bodyPr lIns="91440" tIns="45720" rIns="91440" bIns="45720" anchor="t"/>
          <a:lstStyle/>
          <a:p>
            <a:r>
              <a:rPr lang="en-US">
                <a:latin typeface="Arial"/>
                <a:cs typeface="Arial"/>
              </a:rPr>
              <a:t>Contact Your Education Service Center</a:t>
            </a:r>
            <a:endParaRPr lang="en-US"/>
          </a:p>
        </p:txBody>
      </p:sp>
    </p:spTree>
    <p:extLst>
      <p:ext uri="{BB962C8B-B14F-4D97-AF65-F5344CB8AC3E}">
        <p14:creationId xmlns:p14="http://schemas.microsoft.com/office/powerpoint/2010/main" val="13772204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859027"/>
          </a:xfrm>
          <a:ln w="28575">
            <a:solidFill>
              <a:schemeClr val="tx1"/>
            </a:solidFill>
          </a:ln>
        </p:spPr>
        <p:txBody>
          <a:bodyPr lIns="91440" tIns="45720" rIns="91440" bIns="45720" anchor="t"/>
          <a:lstStyle/>
          <a:p>
            <a:pPr algn="ctr"/>
            <a:r>
              <a:rPr lang="en-US" sz="4400">
                <a:latin typeface="Arial"/>
                <a:cs typeface="Arial"/>
              </a:rPr>
              <a:t>Training Portal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98688" y="1613086"/>
            <a:ext cx="10614210" cy="4247317"/>
          </a:xfrm>
          <a:prstGeom prst="rect">
            <a:avLst/>
          </a:prstGeom>
          <a:no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a:ea typeface="+mn-lt"/>
                <a:cs typeface="Arial"/>
              </a:rPr>
              <a:t>ESCs and RA Users Log In To WBSCM Training Environment</a:t>
            </a:r>
            <a:r>
              <a:rPr lang="en-US" sz="2800" b="1" dirty="0">
                <a:latin typeface="Arial"/>
                <a:ea typeface="+mn-lt"/>
                <a:cs typeface="+mn-lt"/>
              </a:rPr>
              <a:t> </a:t>
            </a:r>
            <a:endParaRPr lang="en-US" sz="2800" b="1" dirty="0">
              <a:latin typeface="Arial"/>
              <a:cs typeface="Arial"/>
            </a:endParaRPr>
          </a:p>
          <a:p>
            <a:pPr algn="ctr"/>
            <a:r>
              <a:rPr lang="en-US" sz="2800" b="1" dirty="0">
                <a:latin typeface="Arial"/>
                <a:ea typeface="+mn-lt"/>
                <a:cs typeface="+mn-lt"/>
              </a:rPr>
              <a:t> Login Required To Complete Assessment Questions</a:t>
            </a:r>
            <a:br>
              <a:rPr lang="en-US" sz="2800" b="1" dirty="0">
                <a:latin typeface="Arial"/>
                <a:ea typeface="+mn-lt"/>
                <a:cs typeface="+mn-lt"/>
              </a:rPr>
            </a:br>
            <a:br>
              <a:rPr lang="en-US" sz="2800" b="1" dirty="0">
                <a:latin typeface="Arial"/>
                <a:ea typeface="+mn-lt"/>
                <a:cs typeface="+mn-lt"/>
              </a:rPr>
            </a:br>
            <a:r>
              <a:rPr lang="en-US" sz="2800" b="1" dirty="0">
                <a:latin typeface="Arial"/>
                <a:ea typeface="+mn-lt"/>
                <a:cs typeface="+mn-lt"/>
              </a:rPr>
              <a:t>URL: </a:t>
            </a:r>
            <a:r>
              <a:rPr lang="en-US" sz="2800" b="1" dirty="0">
                <a:latin typeface="Arial"/>
                <a:ea typeface="+mn-lt"/>
                <a:cs typeface="+mn-lt"/>
                <a:hlinkClick r:id="rId3"/>
              </a:rPr>
              <a:t>wbscmntrn.wbscm.usda.gov</a:t>
            </a:r>
            <a:r>
              <a:rPr lang="en-US" sz="2800" b="1" dirty="0">
                <a:latin typeface="Arial"/>
                <a:ea typeface="+mn-lt"/>
                <a:cs typeface="+mn-lt"/>
              </a:rPr>
              <a:t> </a:t>
            </a:r>
          </a:p>
          <a:p>
            <a:pPr algn="ctr"/>
            <a:endParaRPr lang="en-US" sz="2800" b="1" dirty="0">
              <a:latin typeface="Arial"/>
              <a:cs typeface="Arial"/>
            </a:endParaRPr>
          </a:p>
          <a:p>
            <a:pPr algn="ctr"/>
            <a:br>
              <a:rPr lang="en-US" sz="2800" b="1" dirty="0">
                <a:latin typeface="Arial"/>
                <a:cs typeface="Arial"/>
              </a:rPr>
            </a:br>
            <a:endParaRPr lang="en-US" sz="2800" b="1" dirty="0">
              <a:latin typeface="Arial"/>
              <a:cs typeface="Arial"/>
            </a:endParaRPr>
          </a:p>
          <a:p>
            <a:pPr algn="ctr"/>
            <a:r>
              <a:rPr lang="en-US" sz="2800" b="1" dirty="0">
                <a:latin typeface="Arial"/>
                <a:cs typeface="Arial"/>
              </a:rPr>
              <a:t>RA Training Environment Username and Password previously provided via e-mail.</a:t>
            </a:r>
          </a:p>
          <a:p>
            <a:pPr algn="ctr"/>
            <a:endParaRPr lang="en-US" b="1" dirty="0">
              <a:latin typeface="Arial"/>
              <a:cs typeface="Arial"/>
            </a:endParaRPr>
          </a:p>
        </p:txBody>
      </p:sp>
      <p:sp>
        <p:nvSpPr>
          <p:cNvPr id="4" name="Arrow: Left 3">
            <a:extLst>
              <a:ext uri="{FF2B5EF4-FFF2-40B4-BE49-F238E27FC236}">
                <a16:creationId xmlns:a16="http://schemas.microsoft.com/office/drawing/2014/main" id="{43948CD5-4090-5604-32FA-D0A30A5866C7}"/>
              </a:ext>
            </a:extLst>
          </p:cNvPr>
          <p:cNvSpPr/>
          <p:nvPr/>
        </p:nvSpPr>
        <p:spPr>
          <a:xfrm rot="2460000">
            <a:off x="5460933" y="3476518"/>
            <a:ext cx="1014186" cy="520454"/>
          </a:xfrm>
          <a:prstGeom prst="leftArrow">
            <a:avLst/>
          </a:prstGeom>
          <a:ln w="1905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latin typeface="Arial"/>
              <a:cs typeface="Arial"/>
            </a:endParaRPr>
          </a:p>
        </p:txBody>
      </p:sp>
      <p:sp>
        <p:nvSpPr>
          <p:cNvPr id="3" name="Rectangle: Rounded Corners 2">
            <a:extLst>
              <a:ext uri="{FF2B5EF4-FFF2-40B4-BE49-F238E27FC236}">
                <a16:creationId xmlns:a16="http://schemas.microsoft.com/office/drawing/2014/main" id="{55CAB077-AF80-3273-C798-9CD51C3331B1}"/>
              </a:ext>
            </a:extLst>
          </p:cNvPr>
          <p:cNvSpPr/>
          <p:nvPr/>
        </p:nvSpPr>
        <p:spPr>
          <a:xfrm>
            <a:off x="6192447" y="3686007"/>
            <a:ext cx="4916988" cy="91807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b="1" dirty="0">
                <a:solidFill>
                  <a:schemeClr val="tx1"/>
                </a:solidFill>
                <a:latin typeface="Arial"/>
                <a:ea typeface="+mn-lt"/>
                <a:cs typeface="Arial"/>
              </a:rPr>
              <a:t>Note the "</a:t>
            </a:r>
            <a:r>
              <a:rPr lang="en-US" b="1" dirty="0" err="1">
                <a:solidFill>
                  <a:schemeClr val="tx1"/>
                </a:solidFill>
                <a:latin typeface="Arial"/>
                <a:ea typeface="+mn-lt"/>
                <a:cs typeface="Arial"/>
              </a:rPr>
              <a:t>ntrn</a:t>
            </a:r>
            <a:r>
              <a:rPr lang="en-US" b="1" dirty="0">
                <a:solidFill>
                  <a:schemeClr val="tx1"/>
                </a:solidFill>
                <a:latin typeface="Arial"/>
                <a:ea typeface="+mn-lt"/>
                <a:cs typeface="Arial"/>
              </a:rPr>
              <a:t>" section of web address</a:t>
            </a:r>
            <a:br>
              <a:rPr lang="en-US" b="1" dirty="0">
                <a:solidFill>
                  <a:schemeClr val="tx1"/>
                </a:solidFill>
                <a:latin typeface="Arial"/>
                <a:ea typeface="+mn-lt"/>
                <a:cs typeface="Arial"/>
              </a:rPr>
            </a:br>
            <a:r>
              <a:rPr lang="en-US" sz="800" b="1" dirty="0">
                <a:solidFill>
                  <a:schemeClr val="tx1"/>
                </a:solidFill>
                <a:latin typeface="Arial"/>
                <a:ea typeface="+mn-lt"/>
                <a:cs typeface="Arial"/>
              </a:rPr>
              <a:t>   </a:t>
            </a:r>
          </a:p>
          <a:p>
            <a:pPr marL="285750" indent="-285750">
              <a:buFont typeface="Arial" panose="020B0604020202020204" pitchFamily="34" charset="0"/>
              <a:buChar char="•"/>
            </a:pPr>
            <a:r>
              <a:rPr lang="en-US" b="1" dirty="0">
                <a:solidFill>
                  <a:schemeClr val="tx1"/>
                </a:solidFill>
                <a:latin typeface="Arial"/>
                <a:ea typeface="+mn-lt"/>
                <a:cs typeface="Arial"/>
              </a:rPr>
              <a:t>This indicates the training environment</a:t>
            </a:r>
          </a:p>
        </p:txBody>
      </p:sp>
    </p:spTree>
    <p:extLst>
      <p:ext uri="{BB962C8B-B14F-4D97-AF65-F5344CB8AC3E}">
        <p14:creationId xmlns:p14="http://schemas.microsoft.com/office/powerpoint/2010/main" val="177057516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7"/>
            <a:ext cx="10618040" cy="691997"/>
          </a:xfrm>
          <a:ln w="28575">
            <a:solidFill>
              <a:schemeClr val="tx1"/>
            </a:solidFill>
          </a:ln>
        </p:spPr>
        <p:txBody>
          <a:bodyPr lIns="91440" tIns="45720" rIns="91440" bIns="45720" anchor="t"/>
          <a:lstStyle/>
          <a:p>
            <a:pPr algn="ctr"/>
            <a:r>
              <a:rPr lang="en-US" sz="3200">
                <a:latin typeface="Arial"/>
                <a:cs typeface="Arial"/>
              </a:rPr>
              <a:t>Log On To WBSCM Training Environment</a:t>
            </a:r>
            <a:endParaRPr lang="en-US" sz="3200" b="0">
              <a:latin typeface="Arial"/>
              <a:cs typeface="Arial"/>
            </a:endParaRPr>
          </a:p>
          <a:p>
            <a:pPr algn="ct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5" descr="Graphical user interface, application&#10;&#10;Description automatically generated">
            <a:extLst>
              <a:ext uri="{FF2B5EF4-FFF2-40B4-BE49-F238E27FC236}">
                <a16:creationId xmlns:a16="http://schemas.microsoft.com/office/drawing/2014/main" id="{38EB0D9C-0FDC-9E87-9BE7-0C756BF55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76" y="973620"/>
            <a:ext cx="10621216" cy="5155695"/>
          </a:xfrm>
          <a:prstGeom prst="rect">
            <a:avLst/>
          </a:prstGeom>
          <a:ln w="12700">
            <a:solidFill>
              <a:schemeClr val="tx1"/>
            </a:solidFill>
          </a:ln>
        </p:spPr>
      </p:pic>
      <p:sp>
        <p:nvSpPr>
          <p:cNvPr id="7" name="Arrow: Right 6">
            <a:extLst>
              <a:ext uri="{FF2B5EF4-FFF2-40B4-BE49-F238E27FC236}">
                <a16:creationId xmlns:a16="http://schemas.microsoft.com/office/drawing/2014/main" id="{49026374-4C1C-7C54-22FB-0CD8BAA0D680}"/>
              </a:ext>
            </a:extLst>
          </p:cNvPr>
          <p:cNvSpPr/>
          <p:nvPr/>
        </p:nvSpPr>
        <p:spPr>
          <a:xfrm flipH="1">
            <a:off x="8738858" y="3384342"/>
            <a:ext cx="2662660"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solidFill>
                <a:latin typeface="Arial"/>
                <a:cs typeface="Arial"/>
              </a:rPr>
              <a:t>Enter Training User Login</a:t>
            </a:r>
          </a:p>
        </p:txBody>
      </p:sp>
      <p:sp>
        <p:nvSpPr>
          <p:cNvPr id="13" name="Arrow: Right 12">
            <a:extLst>
              <a:ext uri="{FF2B5EF4-FFF2-40B4-BE49-F238E27FC236}">
                <a16:creationId xmlns:a16="http://schemas.microsoft.com/office/drawing/2014/main" id="{F2A3A312-A08B-6E0F-39DB-5A8F1D452692}"/>
              </a:ext>
            </a:extLst>
          </p:cNvPr>
          <p:cNvSpPr/>
          <p:nvPr/>
        </p:nvSpPr>
        <p:spPr>
          <a:xfrm flipH="1">
            <a:off x="8724847" y="4010627"/>
            <a:ext cx="2676672"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Enter training password</a:t>
            </a:r>
          </a:p>
        </p:txBody>
      </p:sp>
      <p:sp>
        <p:nvSpPr>
          <p:cNvPr id="14" name="Arrow: Right 13">
            <a:extLst>
              <a:ext uri="{FF2B5EF4-FFF2-40B4-BE49-F238E27FC236}">
                <a16:creationId xmlns:a16="http://schemas.microsoft.com/office/drawing/2014/main" id="{2102D27B-2D3D-D4E0-230C-A5E5263242C3}"/>
              </a:ext>
            </a:extLst>
          </p:cNvPr>
          <p:cNvSpPr/>
          <p:nvPr/>
        </p:nvSpPr>
        <p:spPr>
          <a:xfrm flipH="1">
            <a:off x="8738857" y="4710005"/>
            <a:ext cx="2509935"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Click log in button</a:t>
            </a:r>
          </a:p>
        </p:txBody>
      </p:sp>
      <p:sp>
        <p:nvSpPr>
          <p:cNvPr id="3" name="TextBox 2">
            <a:extLst>
              <a:ext uri="{FF2B5EF4-FFF2-40B4-BE49-F238E27FC236}">
                <a16:creationId xmlns:a16="http://schemas.microsoft.com/office/drawing/2014/main" id="{B20992BA-9510-A311-38B8-6FB78FE69690}"/>
              </a:ext>
            </a:extLst>
          </p:cNvPr>
          <p:cNvSpPr txBox="1"/>
          <p:nvPr/>
        </p:nvSpPr>
        <p:spPr>
          <a:xfrm>
            <a:off x="5701003" y="3554688"/>
            <a:ext cx="3303037" cy="323165"/>
          </a:xfrm>
          <a:prstGeom prst="rect">
            <a:avLst/>
          </a:prstGeom>
          <a:noFill/>
        </p:spPr>
        <p:txBody>
          <a:bodyPr wrap="square" lIns="91440" tIns="45720" rIns="91440" bIns="45720" rtlCol="0" anchor="t">
            <a:spAutoFit/>
          </a:bodyPr>
          <a:lstStyle/>
          <a:p>
            <a:r>
              <a:rPr lang="en-US" sz="1500" b="1">
                <a:latin typeface="Arial"/>
                <a:cs typeface="Arial"/>
              </a:rPr>
              <a:t>traininguserinfo@training.org</a:t>
            </a:r>
          </a:p>
        </p:txBody>
      </p:sp>
      <p:sp>
        <p:nvSpPr>
          <p:cNvPr id="10" name="TextBox 9">
            <a:extLst>
              <a:ext uri="{FF2B5EF4-FFF2-40B4-BE49-F238E27FC236}">
                <a16:creationId xmlns:a16="http://schemas.microsoft.com/office/drawing/2014/main" id="{DA44CB2A-AF1B-CDBE-36C4-6C1663A545EF}"/>
              </a:ext>
            </a:extLst>
          </p:cNvPr>
          <p:cNvSpPr txBox="1"/>
          <p:nvPr/>
        </p:nvSpPr>
        <p:spPr>
          <a:xfrm>
            <a:off x="5701003" y="4126053"/>
            <a:ext cx="3303037" cy="323165"/>
          </a:xfrm>
          <a:prstGeom prst="rect">
            <a:avLst/>
          </a:prstGeom>
          <a:noFill/>
        </p:spPr>
        <p:txBody>
          <a:bodyPr wrap="square" lIns="91440" tIns="45720" rIns="91440" bIns="45720" rtlCol="0" anchor="t">
            <a:spAutoFit/>
          </a:bodyPr>
          <a:lstStyle/>
          <a:p>
            <a:r>
              <a:rPr lang="en-US" sz="1500" b="1" err="1">
                <a:latin typeface="Arial"/>
                <a:cs typeface="Arial"/>
              </a:rPr>
              <a:t>assigned.training.password</a:t>
            </a:r>
            <a:endParaRPr lang="en-US" sz="1500" b="1">
              <a:latin typeface="Arial"/>
              <a:cs typeface="Arial"/>
            </a:endParaRPr>
          </a:p>
        </p:txBody>
      </p:sp>
      <p:sp>
        <p:nvSpPr>
          <p:cNvPr id="5" name="Arrow: Right 4">
            <a:extLst>
              <a:ext uri="{FF2B5EF4-FFF2-40B4-BE49-F238E27FC236}">
                <a16:creationId xmlns:a16="http://schemas.microsoft.com/office/drawing/2014/main" id="{90D9E5BC-860A-49DC-DFC3-9CE6BC20162B}"/>
              </a:ext>
            </a:extLst>
          </p:cNvPr>
          <p:cNvSpPr/>
          <p:nvPr/>
        </p:nvSpPr>
        <p:spPr>
          <a:xfrm rot="-2040000">
            <a:off x="3577277" y="4102674"/>
            <a:ext cx="2374829" cy="675011"/>
          </a:xfrm>
          <a:prstGeom prst="rightArrow">
            <a:avLst/>
          </a:prstGeom>
          <a:solidFill>
            <a:schemeClr val="accent6"/>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725F591E-11F7-072C-908D-1B57F87A95B1}"/>
              </a:ext>
            </a:extLst>
          </p:cNvPr>
          <p:cNvSpPr/>
          <p:nvPr/>
        </p:nvSpPr>
        <p:spPr>
          <a:xfrm>
            <a:off x="1236477" y="3684233"/>
            <a:ext cx="3750845" cy="1806906"/>
          </a:xfrm>
          <a:prstGeom prst="roundRect">
            <a:avLst/>
          </a:prstGeom>
          <a:solidFill>
            <a:schemeClr val="bg2"/>
          </a:solidFill>
          <a:ln w="12700">
            <a:solidFill>
              <a:schemeClr val="tx1">
                <a:lumMod val="95000"/>
                <a:lumOff val="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600" b="1">
                <a:solidFill>
                  <a:srgbClr val="000000"/>
                </a:solidFill>
                <a:latin typeface="Arial"/>
                <a:cs typeface="Arial"/>
              </a:rPr>
              <a:t>Training Environment Login Page looks identical to Live Production Login Page.</a:t>
            </a:r>
            <a:br>
              <a:rPr lang="en-US" sz="1600" b="1">
                <a:solidFill>
                  <a:srgbClr val="000000"/>
                </a:solidFill>
                <a:latin typeface="Arial"/>
                <a:cs typeface="Arial"/>
              </a:rPr>
            </a:br>
            <a:r>
              <a:rPr lang="en-US" sz="1200" b="1">
                <a:solidFill>
                  <a:srgbClr val="000000"/>
                </a:solidFill>
                <a:latin typeface="Arial"/>
                <a:cs typeface="Arial"/>
              </a:rPr>
              <a:t> </a:t>
            </a:r>
          </a:p>
          <a:p>
            <a:pPr marL="285750" indent="-285750">
              <a:buFont typeface="Arial" panose="020B0604020202020204" pitchFamily="34" charset="0"/>
              <a:buChar char="•"/>
            </a:pPr>
            <a:r>
              <a:rPr lang="en-US" sz="1600" b="1">
                <a:solidFill>
                  <a:srgbClr val="000000"/>
                </a:solidFill>
                <a:latin typeface="Arial"/>
                <a:cs typeface="Arial"/>
              </a:rPr>
              <a:t>B</a:t>
            </a:r>
            <a:r>
              <a:rPr lang="en-US" sz="1600" b="1" i="0">
                <a:solidFill>
                  <a:srgbClr val="000000"/>
                </a:solidFill>
                <a:effectLst/>
                <a:latin typeface="Arial"/>
                <a:cs typeface="Arial"/>
              </a:rPr>
              <a:t>ookmark training environment link to minimize login errors.</a:t>
            </a:r>
            <a:endParaRPr lang="en-US" sz="1600" b="0" i="0">
              <a:solidFill>
                <a:srgbClr val="000000"/>
              </a:solidFill>
              <a:effectLst/>
              <a:latin typeface="Arial"/>
              <a:cs typeface="Arial"/>
            </a:endParaRPr>
          </a:p>
        </p:txBody>
      </p:sp>
      <p:pic>
        <p:nvPicPr>
          <p:cNvPr id="12" name="Graphic 11" descr="Exclamation mark with solid fill">
            <a:extLst>
              <a:ext uri="{FF2B5EF4-FFF2-40B4-BE49-F238E27FC236}">
                <a16:creationId xmlns:a16="http://schemas.microsoft.com/office/drawing/2014/main" id="{D29E0B57-8C6E-9F22-1579-B96E6DDF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22850" y="4637277"/>
            <a:ext cx="457200" cy="457200"/>
          </a:xfrm>
          <a:prstGeom prst="rect">
            <a:avLst/>
          </a:prstGeom>
        </p:spPr>
      </p:pic>
    </p:spTree>
    <p:extLst>
      <p:ext uri="{BB962C8B-B14F-4D97-AF65-F5344CB8AC3E}">
        <p14:creationId xmlns:p14="http://schemas.microsoft.com/office/powerpoint/2010/main" val="211833126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677187"/>
          </a:xfrm>
          <a:ln w="28575">
            <a:solidFill>
              <a:schemeClr val="tx1"/>
            </a:solidFill>
          </a:ln>
        </p:spPr>
        <p:txBody>
          <a:bodyPr lIns="91440" tIns="45720" rIns="91440" bIns="45720" anchor="t"/>
          <a:lstStyle/>
          <a:p>
            <a:pPr algn="ctr"/>
            <a:r>
              <a:rPr lang="en-US" sz="4400">
                <a:latin typeface="Arial"/>
                <a:cs typeface="Arial"/>
              </a:rPr>
              <a:t>Training Environment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42403" y="3466478"/>
            <a:ext cx="5150324"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ESC Training Environment View</a:t>
            </a:r>
          </a:p>
        </p:txBody>
      </p:sp>
      <p:sp>
        <p:nvSpPr>
          <p:cNvPr id="10" name="TextBox 9">
            <a:extLst>
              <a:ext uri="{FF2B5EF4-FFF2-40B4-BE49-F238E27FC236}">
                <a16:creationId xmlns:a16="http://schemas.microsoft.com/office/drawing/2014/main" id="{948EAD7E-2134-BF2C-433F-6E7A2CC26FE5}"/>
              </a:ext>
            </a:extLst>
          </p:cNvPr>
          <p:cNvSpPr txBox="1"/>
          <p:nvPr/>
        </p:nvSpPr>
        <p:spPr>
          <a:xfrm>
            <a:off x="698687" y="1150644"/>
            <a:ext cx="5037756"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RA Training Environment View</a:t>
            </a:r>
          </a:p>
        </p:txBody>
      </p:sp>
      <p:pic>
        <p:nvPicPr>
          <p:cNvPr id="8" name="Picture 14" descr="Graphical user interface, text, application&#10;&#10;Description automatically generated">
            <a:extLst>
              <a:ext uri="{FF2B5EF4-FFF2-40B4-BE49-F238E27FC236}">
                <a16:creationId xmlns:a16="http://schemas.microsoft.com/office/drawing/2014/main" id="{6B89050A-E28A-7C22-B013-6DB45CA9A0D9}"/>
              </a:ext>
            </a:extLst>
          </p:cNvPr>
          <p:cNvPicPr>
            <a:picLocks noChangeAspect="1"/>
          </p:cNvPicPr>
          <p:nvPr/>
        </p:nvPicPr>
        <p:blipFill>
          <a:blip r:embed="rId3"/>
          <a:stretch>
            <a:fillRect/>
          </a:stretch>
        </p:blipFill>
        <p:spPr>
          <a:xfrm>
            <a:off x="687860" y="1651231"/>
            <a:ext cx="10816280" cy="1528108"/>
          </a:xfrm>
          <a:prstGeom prst="rect">
            <a:avLst/>
          </a:prstGeom>
        </p:spPr>
      </p:pic>
      <p:sp>
        <p:nvSpPr>
          <p:cNvPr id="12" name="Arrow: Left 11">
            <a:extLst>
              <a:ext uri="{FF2B5EF4-FFF2-40B4-BE49-F238E27FC236}">
                <a16:creationId xmlns:a16="http://schemas.microsoft.com/office/drawing/2014/main" id="{2DD2A63A-30EA-832B-D454-A548145DBA33}"/>
              </a:ext>
            </a:extLst>
          </p:cNvPr>
          <p:cNvSpPr/>
          <p:nvPr/>
        </p:nvSpPr>
        <p:spPr>
          <a:xfrm>
            <a:off x="7372075" y="1290168"/>
            <a:ext cx="2541259"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4" name="Arrow: Right 13">
            <a:extLst>
              <a:ext uri="{FF2B5EF4-FFF2-40B4-BE49-F238E27FC236}">
                <a16:creationId xmlns:a16="http://schemas.microsoft.com/office/drawing/2014/main" id="{20CB37CD-4AB8-300B-BE82-610E05FE246B}"/>
              </a:ext>
            </a:extLst>
          </p:cNvPr>
          <p:cNvSpPr/>
          <p:nvPr/>
        </p:nvSpPr>
        <p:spPr>
          <a:xfrm>
            <a:off x="5429361" y="2546925"/>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User and Organization Name</a:t>
            </a:r>
          </a:p>
        </p:txBody>
      </p:sp>
      <p:pic>
        <p:nvPicPr>
          <p:cNvPr id="7" name="Picture 6">
            <a:extLst>
              <a:ext uri="{FF2B5EF4-FFF2-40B4-BE49-F238E27FC236}">
                <a16:creationId xmlns:a16="http://schemas.microsoft.com/office/drawing/2014/main" id="{FDCCC7E7-4348-65E9-6A14-0B2FFF5B7BEF}"/>
              </a:ext>
            </a:extLst>
          </p:cNvPr>
          <p:cNvPicPr>
            <a:picLocks noChangeAspect="1"/>
          </p:cNvPicPr>
          <p:nvPr/>
        </p:nvPicPr>
        <p:blipFill rotWithShape="1">
          <a:blip r:embed="rId4"/>
          <a:srcRect r="687"/>
          <a:stretch/>
        </p:blipFill>
        <p:spPr>
          <a:xfrm>
            <a:off x="642401" y="3961154"/>
            <a:ext cx="10861739" cy="1606678"/>
          </a:xfrm>
          <a:prstGeom prst="rect">
            <a:avLst/>
          </a:prstGeom>
        </p:spPr>
      </p:pic>
      <p:sp>
        <p:nvSpPr>
          <p:cNvPr id="13" name="Arrow: Left 12">
            <a:extLst>
              <a:ext uri="{FF2B5EF4-FFF2-40B4-BE49-F238E27FC236}">
                <a16:creationId xmlns:a16="http://schemas.microsoft.com/office/drawing/2014/main" id="{9AA34D85-727E-E482-0308-538F938A3E6D}"/>
              </a:ext>
            </a:extLst>
          </p:cNvPr>
          <p:cNvSpPr/>
          <p:nvPr/>
        </p:nvSpPr>
        <p:spPr>
          <a:xfrm>
            <a:off x="7513385" y="3705879"/>
            <a:ext cx="2558577"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6" name="Arrow: Right 15">
            <a:extLst>
              <a:ext uri="{FF2B5EF4-FFF2-40B4-BE49-F238E27FC236}">
                <a16:creationId xmlns:a16="http://schemas.microsoft.com/office/drawing/2014/main" id="{6C512AD9-CE23-B45A-1657-FDD1C1F55049}"/>
              </a:ext>
            </a:extLst>
          </p:cNvPr>
          <p:cNvSpPr/>
          <p:nvPr/>
        </p:nvSpPr>
        <p:spPr>
          <a:xfrm>
            <a:off x="5221132" y="4959845"/>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User and Organization Name</a:t>
            </a:r>
          </a:p>
        </p:txBody>
      </p:sp>
    </p:spTree>
    <p:extLst>
      <p:ext uri="{BB962C8B-B14F-4D97-AF65-F5344CB8AC3E}">
        <p14:creationId xmlns:p14="http://schemas.microsoft.com/office/powerpoint/2010/main" val="60394851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lIns="91440" tIns="45720" rIns="91440" bIns="45720" anchor="t"/>
          <a:lstStyle/>
          <a:p>
            <a:pPr algn="ctr"/>
            <a:r>
              <a:rPr lang="en-US" sz="4400">
                <a:latin typeface="Arial"/>
                <a:cs typeface="Arial"/>
              </a:rPr>
              <a:t>Check for New Content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4" descr="Graphical user interface, text, application, email&#10;&#10;Description automatically generated">
            <a:extLst>
              <a:ext uri="{FF2B5EF4-FFF2-40B4-BE49-F238E27FC236}">
                <a16:creationId xmlns:a16="http://schemas.microsoft.com/office/drawing/2014/main" id="{DC485697-38C5-B169-03BB-46A92848AA6D}"/>
              </a:ext>
            </a:extLst>
          </p:cNvPr>
          <p:cNvPicPr>
            <a:picLocks noChangeAspect="1"/>
          </p:cNvPicPr>
          <p:nvPr/>
        </p:nvPicPr>
        <p:blipFill>
          <a:blip r:embed="rId3"/>
          <a:stretch>
            <a:fillRect/>
          </a:stretch>
        </p:blipFill>
        <p:spPr>
          <a:xfrm>
            <a:off x="689265" y="1115269"/>
            <a:ext cx="10618930" cy="4904552"/>
          </a:xfrm>
          <a:prstGeom prst="rect">
            <a:avLst/>
          </a:prstGeom>
          <a:ln w="28575">
            <a:solidFill>
              <a:schemeClr val="tx1"/>
            </a:solidFill>
          </a:ln>
        </p:spPr>
      </p:pic>
      <p:sp>
        <p:nvSpPr>
          <p:cNvPr id="4" name="Arrow: Right 3">
            <a:extLst>
              <a:ext uri="{FF2B5EF4-FFF2-40B4-BE49-F238E27FC236}">
                <a16:creationId xmlns:a16="http://schemas.microsoft.com/office/drawing/2014/main" id="{7297AD88-DC8E-FF3E-2DD7-6F16113F9B21}"/>
              </a:ext>
            </a:extLst>
          </p:cNvPr>
          <p:cNvSpPr/>
          <p:nvPr/>
        </p:nvSpPr>
        <p:spPr>
          <a:xfrm>
            <a:off x="272796" y="4925607"/>
            <a:ext cx="1953845" cy="967152"/>
          </a:xfrm>
          <a:prstGeom prst="rightArrow">
            <a:avLst/>
          </a:prstGeom>
          <a:solidFill>
            <a:schemeClr val="accent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95000"/>
                    <a:lumOff val="5000"/>
                  </a:schemeClr>
                </a:solidFill>
                <a:latin typeface="Arial"/>
                <a:cs typeface="Arial"/>
              </a:rPr>
              <a:t>Check Forum for updates.</a:t>
            </a:r>
          </a:p>
        </p:txBody>
      </p:sp>
    </p:spTree>
    <p:extLst>
      <p:ext uri="{BB962C8B-B14F-4D97-AF65-F5344CB8AC3E}">
        <p14:creationId xmlns:p14="http://schemas.microsoft.com/office/powerpoint/2010/main" val="30714998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373683"/>
            <a:ext cx="10618040" cy="1175274"/>
          </a:xfrm>
          <a:ln w="28575">
            <a:solidFill>
              <a:schemeClr val="tx1"/>
            </a:solidFill>
          </a:ln>
        </p:spPr>
        <p:txBody>
          <a:bodyPr lIns="91440" tIns="45720" rIns="91440" bIns="45720" anchor="t"/>
          <a:lstStyle/>
          <a:p>
            <a:pPr algn="ctr"/>
            <a:r>
              <a:rPr lang="en-US" sz="4400" dirty="0">
                <a:latin typeface="Arial"/>
                <a:cs typeface="Arial"/>
              </a:rPr>
              <a:t>Locate specific product by product number.</a:t>
            </a:r>
            <a:endParaRPr lang="en-US" sz="4400" dirty="0">
              <a:latin typeface="Arial Black"/>
              <a:cs typeface="Arial"/>
            </a:endParaRPr>
          </a:p>
          <a:p>
            <a:pPr algn="ctr"/>
            <a:endParaRPr lang="en-US" sz="4400" dirty="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F94DB5E-C246-2BF6-FE14-F9A11B74182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sp>
        <p:nvSpPr>
          <p:cNvPr id="4" name="TextBox 1">
            <a:extLst>
              <a:ext uri="{FF2B5EF4-FFF2-40B4-BE49-F238E27FC236}">
                <a16:creationId xmlns:a16="http://schemas.microsoft.com/office/drawing/2014/main" id="{69D5E674-4766-87A1-86E9-C799B8FDEC22}"/>
              </a:ext>
            </a:extLst>
          </p:cNvPr>
          <p:cNvSpPr txBox="1"/>
          <p:nvPr/>
        </p:nvSpPr>
        <p:spPr>
          <a:xfrm>
            <a:off x="681550" y="1656619"/>
            <a:ext cx="10620629" cy="3970318"/>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pPr algn="ctr"/>
            <a:r>
              <a:rPr lang="en-US" sz="2800" dirty="0">
                <a:solidFill>
                  <a:schemeClr val="tx1">
                    <a:lumMod val="95000"/>
                    <a:lumOff val="5000"/>
                  </a:schemeClr>
                </a:solidFill>
                <a:latin typeface="Arial"/>
                <a:cs typeface="Arial"/>
              </a:rPr>
              <a:t>Create A New Requisition for Each Ship-To Location</a:t>
            </a:r>
            <a:br>
              <a:rPr lang="en-US" sz="2800" dirty="0">
                <a:solidFill>
                  <a:schemeClr val="tx1">
                    <a:lumMod val="95000"/>
                    <a:lumOff val="5000"/>
                  </a:schemeClr>
                </a:solidFill>
                <a:latin typeface="Arial"/>
                <a:cs typeface="Arial"/>
              </a:rPr>
            </a:br>
            <a:endParaRPr lang="en-US" sz="2800" dirty="0">
              <a:solidFill>
                <a:schemeClr val="tx1">
                  <a:lumMod val="95000"/>
                  <a:lumOff val="5000"/>
                </a:schemeClr>
              </a:solidFill>
              <a:latin typeface="Arial"/>
              <a:cs typeface="Arial"/>
            </a:endParaRPr>
          </a:p>
          <a:p>
            <a:pPr algn="ctr"/>
            <a:r>
              <a:rPr lang="en-US" sz="2800" dirty="0">
                <a:solidFill>
                  <a:schemeClr val="tx1">
                    <a:lumMod val="95000"/>
                    <a:lumOff val="5000"/>
                  </a:schemeClr>
                </a:solidFill>
                <a:latin typeface="Arial"/>
                <a:cs typeface="Arial"/>
              </a:rPr>
              <a:t>Example:</a:t>
            </a:r>
          </a:p>
          <a:p>
            <a:pPr marL="1089025" indent="336550">
              <a:buFont typeface="Arial" panose="020B0604020202020204" pitchFamily="34" charset="0"/>
              <a:buChar char="•"/>
              <a:tabLst>
                <a:tab pos="1143000" algn="l"/>
                <a:tab pos="2111375" algn="l"/>
              </a:tabLst>
            </a:pPr>
            <a:r>
              <a:rPr lang="en-US" sz="2800" dirty="0">
                <a:solidFill>
                  <a:schemeClr val="tx1">
                    <a:lumMod val="95000"/>
                    <a:lumOff val="5000"/>
                  </a:schemeClr>
                </a:solidFill>
                <a:latin typeface="Arial"/>
                <a:cs typeface="Arial"/>
              </a:rPr>
              <a:t>Request #1 </a:t>
            </a:r>
            <a:r>
              <a:rPr lang="en-US" sz="2800" dirty="0">
                <a:solidFill>
                  <a:schemeClr val="tx1">
                    <a:lumMod val="95000"/>
                    <a:lumOff val="5000"/>
                  </a:schemeClr>
                </a:solidFill>
                <a:latin typeface="Arial"/>
                <a:cs typeface="Arial"/>
                <a:sym typeface="Wingdings" panose="05000000000000000000" pitchFamily="2" charset="2"/>
              </a:rPr>
              <a:t> Processing Ship To Location #1</a:t>
            </a:r>
          </a:p>
          <a:p>
            <a:pPr marL="1089025" indent="336550">
              <a:buFont typeface="Arial" panose="020B0604020202020204" pitchFamily="34" charset="0"/>
              <a:buChar char="•"/>
              <a:tabLst>
                <a:tab pos="1143000" algn="l"/>
                <a:tab pos="2111375" algn="l"/>
              </a:tabLst>
            </a:pPr>
            <a:r>
              <a:rPr lang="en-US" sz="2800" dirty="0">
                <a:solidFill>
                  <a:schemeClr val="tx1">
                    <a:lumMod val="95000"/>
                    <a:lumOff val="5000"/>
                  </a:schemeClr>
                </a:solidFill>
                <a:latin typeface="Arial"/>
                <a:cs typeface="Arial"/>
                <a:sym typeface="Wingdings" panose="05000000000000000000" pitchFamily="2" charset="2"/>
              </a:rPr>
              <a:t>Request #2  Processing Ship To Location #2</a:t>
            </a:r>
            <a:endParaRPr lang="en-US" sz="2800" dirty="0">
              <a:solidFill>
                <a:schemeClr val="tx1">
                  <a:lumMod val="95000"/>
                  <a:lumOff val="5000"/>
                </a:schemeClr>
              </a:solidFill>
              <a:latin typeface="Arial"/>
              <a:cs typeface="Arial"/>
            </a:endParaRPr>
          </a:p>
          <a:p>
            <a:pPr marL="1089025" indent="336550">
              <a:buFont typeface="Arial" panose="020B0604020202020204" pitchFamily="34" charset="0"/>
              <a:buChar char="•"/>
              <a:tabLst>
                <a:tab pos="1143000" algn="l"/>
                <a:tab pos="2111375" algn="l"/>
              </a:tabLst>
            </a:pPr>
            <a:r>
              <a:rPr lang="en-US" sz="2800" dirty="0">
                <a:solidFill>
                  <a:schemeClr val="tx1">
                    <a:lumMod val="95000"/>
                    <a:lumOff val="5000"/>
                  </a:schemeClr>
                </a:solidFill>
                <a:latin typeface="Arial"/>
                <a:cs typeface="Arial"/>
              </a:rPr>
              <a:t>Request #3 </a:t>
            </a:r>
            <a:r>
              <a:rPr lang="en-US" sz="2800" dirty="0">
                <a:solidFill>
                  <a:schemeClr val="tx1">
                    <a:lumMod val="95000"/>
                    <a:lumOff val="5000"/>
                  </a:schemeClr>
                </a:solidFill>
                <a:latin typeface="Arial"/>
                <a:cs typeface="Arial"/>
                <a:sym typeface="Wingdings" panose="05000000000000000000" pitchFamily="2" charset="2"/>
              </a:rPr>
              <a:t> Processing Ship To Location #3</a:t>
            </a:r>
            <a:endParaRPr lang="en-US" sz="2800" dirty="0">
              <a:solidFill>
                <a:schemeClr val="tx1">
                  <a:lumMod val="95000"/>
                  <a:lumOff val="5000"/>
                </a:schemeClr>
              </a:solidFill>
              <a:latin typeface="Arial"/>
              <a:cs typeface="Arial"/>
            </a:endParaRPr>
          </a:p>
          <a:p>
            <a:endParaRPr lang="en-US" sz="2800" dirty="0">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AE307D33-A3BF-10CB-0AFE-86F545510DDA}"/>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Tree>
    <p:extLst>
      <p:ext uri="{BB962C8B-B14F-4D97-AF65-F5344CB8AC3E}">
        <p14:creationId xmlns:p14="http://schemas.microsoft.com/office/powerpoint/2010/main" val="167568811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11" descr="Graphical user interface, application&#10;&#10;Description automatically generated">
            <a:extLst>
              <a:ext uri="{FF2B5EF4-FFF2-40B4-BE49-F238E27FC236}">
                <a16:creationId xmlns:a16="http://schemas.microsoft.com/office/drawing/2014/main" id="{9DAE0FE9-5822-C69F-C8DC-6D48A4E32017}"/>
              </a:ext>
            </a:extLst>
          </p:cNvPr>
          <p:cNvPicPr>
            <a:picLocks noChangeAspect="1"/>
          </p:cNvPicPr>
          <p:nvPr/>
        </p:nvPicPr>
        <p:blipFill>
          <a:blip r:embed="rId3"/>
          <a:stretch>
            <a:fillRect/>
          </a:stretch>
        </p:blipFill>
        <p:spPr>
          <a:xfrm>
            <a:off x="681567" y="1353078"/>
            <a:ext cx="10606616" cy="4162426"/>
          </a:xfrm>
          <a:prstGeom prst="rect">
            <a:avLst/>
          </a:prstGeom>
          <a:ln w="28575">
            <a:solidFill>
              <a:schemeClr val="tx1"/>
            </a:solidFill>
          </a:ln>
        </p:spPr>
      </p:pic>
      <p:sp>
        <p:nvSpPr>
          <p:cNvPr id="12" name="Rectangle 11">
            <a:extLst>
              <a:ext uri="{FF2B5EF4-FFF2-40B4-BE49-F238E27FC236}">
                <a16:creationId xmlns:a16="http://schemas.microsoft.com/office/drawing/2014/main" id="{4109199B-4584-49BA-47D9-0EDE8E2D177B}"/>
              </a:ext>
            </a:extLst>
          </p:cNvPr>
          <p:cNvSpPr/>
          <p:nvPr/>
        </p:nvSpPr>
        <p:spPr>
          <a:xfrm>
            <a:off x="683494" y="3770873"/>
            <a:ext cx="3071515" cy="38967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AC542D8D-F8C9-151D-C028-80EAE45374A9}"/>
              </a:ext>
            </a:extLst>
          </p:cNvPr>
          <p:cNvSpPr/>
          <p:nvPr/>
        </p:nvSpPr>
        <p:spPr>
          <a:xfrm>
            <a:off x="1434910" y="2828956"/>
            <a:ext cx="1113599" cy="42142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row: Left 15">
            <a:extLst>
              <a:ext uri="{FF2B5EF4-FFF2-40B4-BE49-F238E27FC236}">
                <a16:creationId xmlns:a16="http://schemas.microsoft.com/office/drawing/2014/main" id="{668F21C4-9D57-AE47-9290-835BFC25719A}"/>
              </a:ext>
            </a:extLst>
          </p:cNvPr>
          <p:cNvSpPr/>
          <p:nvPr/>
        </p:nvSpPr>
        <p:spPr>
          <a:xfrm>
            <a:off x="2644951" y="2590099"/>
            <a:ext cx="2772086" cy="908318"/>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On Operations</a:t>
            </a:r>
          </a:p>
        </p:txBody>
      </p:sp>
      <p:sp>
        <p:nvSpPr>
          <p:cNvPr id="17" name="Arrow: Left 16">
            <a:extLst>
              <a:ext uri="{FF2B5EF4-FFF2-40B4-BE49-F238E27FC236}">
                <a16:creationId xmlns:a16="http://schemas.microsoft.com/office/drawing/2014/main" id="{B8BFB997-1541-C4CE-0A44-4DAC3098B252}"/>
              </a:ext>
            </a:extLst>
          </p:cNvPr>
          <p:cNvSpPr/>
          <p:nvPr/>
        </p:nvSpPr>
        <p:spPr>
          <a:xfrm>
            <a:off x="3809117" y="3426182"/>
            <a:ext cx="2698003" cy="1056484"/>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On Order Management</a:t>
            </a:r>
          </a:p>
        </p:txBody>
      </p:sp>
      <p:sp>
        <p:nvSpPr>
          <p:cNvPr id="4" name="Oval 3">
            <a:extLst>
              <a:ext uri="{FF2B5EF4-FFF2-40B4-BE49-F238E27FC236}">
                <a16:creationId xmlns:a16="http://schemas.microsoft.com/office/drawing/2014/main" id="{0F62E09D-5200-60EF-F46F-FD4BEAF0CA7F}"/>
              </a:ext>
            </a:extLst>
          </p:cNvPr>
          <p:cNvSpPr/>
          <p:nvPr/>
        </p:nvSpPr>
        <p:spPr>
          <a:xfrm>
            <a:off x="5158077" y="2446550"/>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
        <p:nvSpPr>
          <p:cNvPr id="5" name="Oval 4">
            <a:extLst>
              <a:ext uri="{FF2B5EF4-FFF2-40B4-BE49-F238E27FC236}">
                <a16:creationId xmlns:a16="http://schemas.microsoft.com/office/drawing/2014/main" id="{0F62E09D-5200-60EF-F46F-FD4BEAF0CA7F}"/>
              </a:ext>
            </a:extLst>
          </p:cNvPr>
          <p:cNvSpPr/>
          <p:nvPr/>
        </p:nvSpPr>
        <p:spPr>
          <a:xfrm>
            <a:off x="6308342" y="3428917"/>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204005970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application&#10;&#10;Description automatically generated">
            <a:extLst>
              <a:ext uri="{FF2B5EF4-FFF2-40B4-BE49-F238E27FC236}">
                <a16:creationId xmlns:a16="http://schemas.microsoft.com/office/drawing/2014/main" id="{758498C3-FA00-E8D1-4C29-C910D30A730A}"/>
              </a:ext>
            </a:extLst>
          </p:cNvPr>
          <p:cNvPicPr>
            <a:picLocks noChangeAspect="1"/>
          </p:cNvPicPr>
          <p:nvPr/>
        </p:nvPicPr>
        <p:blipFill>
          <a:blip r:embed="rId3"/>
          <a:stretch>
            <a:fillRect/>
          </a:stretch>
        </p:blipFill>
        <p:spPr>
          <a:xfrm>
            <a:off x="686938" y="1425454"/>
            <a:ext cx="10613407" cy="4325538"/>
          </a:xfrm>
          <a:prstGeom prst="rect">
            <a:avLst/>
          </a:prstGeom>
          <a:ln w="28575">
            <a:solidFill>
              <a:schemeClr val="tx1"/>
            </a:solidFill>
          </a:ln>
        </p:spPr>
      </p:pic>
      <p:sp>
        <p:nvSpPr>
          <p:cNvPr id="4" name="Rectangle 3">
            <a:extLst>
              <a:ext uri="{FF2B5EF4-FFF2-40B4-BE49-F238E27FC236}">
                <a16:creationId xmlns:a16="http://schemas.microsoft.com/office/drawing/2014/main" id="{2BD61BE1-DE4E-97CD-0A78-90FE515001AD}"/>
              </a:ext>
            </a:extLst>
          </p:cNvPr>
          <p:cNvSpPr/>
          <p:nvPr/>
        </p:nvSpPr>
        <p:spPr>
          <a:xfrm>
            <a:off x="683493" y="4259917"/>
            <a:ext cx="3094261" cy="31006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3D1C0D41-185E-EA08-3745-A52FF54EA072}"/>
              </a:ext>
            </a:extLst>
          </p:cNvPr>
          <p:cNvSpPr/>
          <p:nvPr/>
        </p:nvSpPr>
        <p:spPr>
          <a:xfrm>
            <a:off x="7439337" y="1822223"/>
            <a:ext cx="3962182" cy="189565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Arial"/>
              </a:rPr>
              <a:t>*Note: This part of the process is a </a:t>
            </a:r>
            <a:r>
              <a:rPr lang="en-US" sz="2000" b="1">
                <a:solidFill>
                  <a:srgbClr val="FFFF00"/>
                </a:solidFill>
                <a:latin typeface="Arial"/>
                <a:ea typeface="+mn-lt"/>
                <a:cs typeface="Arial"/>
              </a:rPr>
              <a:t>request</a:t>
            </a:r>
            <a:r>
              <a:rPr lang="en-US" sz="2000" b="1">
                <a:solidFill>
                  <a:schemeClr val="tx1">
                    <a:lumMod val="95000"/>
                    <a:lumOff val="5000"/>
                  </a:schemeClr>
                </a:solidFill>
                <a:latin typeface="Arial"/>
                <a:ea typeface="+mn-lt"/>
                <a:cs typeface="Arial"/>
              </a:rPr>
              <a:t> for materials. This is not an order submission.</a:t>
            </a:r>
            <a:endParaRPr lang="en-US">
              <a:solidFill>
                <a:schemeClr val="tx1">
                  <a:lumMod val="95000"/>
                  <a:lumOff val="5000"/>
                </a:schemeClr>
              </a:solidFill>
            </a:endParaRPr>
          </a:p>
        </p:txBody>
      </p:sp>
      <p:sp>
        <p:nvSpPr>
          <p:cNvPr id="6" name="Arrow: Left 5">
            <a:extLst>
              <a:ext uri="{FF2B5EF4-FFF2-40B4-BE49-F238E27FC236}">
                <a16:creationId xmlns:a16="http://schemas.microsoft.com/office/drawing/2014/main" id="{52195F30-4C78-D122-5424-1AB64FE9AF3C}"/>
              </a:ext>
            </a:extLst>
          </p:cNvPr>
          <p:cNvSpPr/>
          <p:nvPr/>
        </p:nvSpPr>
        <p:spPr>
          <a:xfrm>
            <a:off x="3777754" y="3881021"/>
            <a:ext cx="2891346" cy="1067858"/>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On Domestic Order Entry</a:t>
            </a:r>
          </a:p>
        </p:txBody>
      </p:sp>
    </p:spTree>
    <p:extLst>
      <p:ext uri="{BB962C8B-B14F-4D97-AF65-F5344CB8AC3E}">
        <p14:creationId xmlns:p14="http://schemas.microsoft.com/office/powerpoint/2010/main" val="14617932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Domestic Order Entry Screen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19</a:t>
            </a:fld>
            <a:endParaRPr lang="en-US"/>
          </a:p>
        </p:txBody>
      </p:sp>
      <p:pic>
        <p:nvPicPr>
          <p:cNvPr id="12" name="Picture 11">
            <a:extLst>
              <a:ext uri="{FF2B5EF4-FFF2-40B4-BE49-F238E27FC236}">
                <a16:creationId xmlns:a16="http://schemas.microsoft.com/office/drawing/2014/main" id="{977CDC19-3607-9FFB-5AF6-A2DC66305BA3}"/>
              </a:ext>
            </a:extLst>
          </p:cNvPr>
          <p:cNvPicPr>
            <a:picLocks noChangeAspect="1"/>
          </p:cNvPicPr>
          <p:nvPr/>
        </p:nvPicPr>
        <p:blipFill rotWithShape="1">
          <a:blip r:embed="rId3"/>
          <a:srcRect l="2026" r="3082"/>
          <a:stretch/>
        </p:blipFill>
        <p:spPr>
          <a:xfrm>
            <a:off x="681744" y="1796713"/>
            <a:ext cx="10634795" cy="3969832"/>
          </a:xfrm>
          <a:prstGeom prst="rect">
            <a:avLst/>
          </a:prstGeom>
          <a:ln w="19050">
            <a:solidFill>
              <a:schemeClr val="tx1"/>
            </a:solidFill>
          </a:ln>
        </p:spPr>
      </p:pic>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6">
            <a:extLst>
              <a:ext uri="{FF2B5EF4-FFF2-40B4-BE49-F238E27FC236}">
                <a16:creationId xmlns:a16="http://schemas.microsoft.com/office/drawing/2014/main" id="{335CB6DA-7563-0589-77E0-3597B3EB139F}"/>
              </a:ext>
            </a:extLst>
          </p:cNvPr>
          <p:cNvSpPr/>
          <p:nvPr/>
        </p:nvSpPr>
        <p:spPr>
          <a:xfrm>
            <a:off x="698500" y="2397967"/>
            <a:ext cx="10618039" cy="336857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8058DDD1-664B-0E28-F230-9F37CF5740A4}"/>
              </a:ext>
            </a:extLst>
          </p:cNvPr>
          <p:cNvSpPr/>
          <p:nvPr/>
        </p:nvSpPr>
        <p:spPr>
          <a:xfrm>
            <a:off x="7381508" y="2816471"/>
            <a:ext cx="3416272" cy="10995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Main Content Area Showcasing Domestic Order Entry Screen</a:t>
            </a:r>
          </a:p>
        </p:txBody>
      </p:sp>
      <p:sp>
        <p:nvSpPr>
          <p:cNvPr id="4" name="Arrow: Left 3">
            <a:extLst>
              <a:ext uri="{FF2B5EF4-FFF2-40B4-BE49-F238E27FC236}">
                <a16:creationId xmlns:a16="http://schemas.microsoft.com/office/drawing/2014/main" id="{3B7308C9-3661-87AA-5EA4-510537215BCE}"/>
              </a:ext>
            </a:extLst>
          </p:cNvPr>
          <p:cNvSpPr/>
          <p:nvPr/>
        </p:nvSpPr>
        <p:spPr>
          <a:xfrm>
            <a:off x="1677325" y="4518847"/>
            <a:ext cx="3827547" cy="1869101"/>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Programs will appear on Panel but will not be needed for Extended Search</a:t>
            </a:r>
          </a:p>
        </p:txBody>
      </p:sp>
    </p:spTree>
    <p:extLst>
      <p:ext uri="{BB962C8B-B14F-4D97-AF65-F5344CB8AC3E}">
        <p14:creationId xmlns:p14="http://schemas.microsoft.com/office/powerpoint/2010/main" val="337765915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2" b="0" i="0" u="none" strike="noStrike" kern="1200" cap="none" spc="0" normalizeH="0" baseline="0" noProof="0">
              <a:ln>
                <a:noFill/>
              </a:ln>
              <a:solidFill>
                <a:prstClr val="white"/>
              </a:solidFill>
              <a:effectLst/>
              <a:uLnTx/>
              <a:uFillTx/>
              <a:latin typeface="Rockwell" panose="02060603020205020403" pitchFamily="18" charset="0"/>
              <a:ea typeface="+mn-ea"/>
              <a:cs typeface="+mn-cs"/>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380380" y="1638600"/>
            <a:ext cx="11440884" cy="4308872"/>
          </a:xfrm>
          <a:prstGeom prst="rect">
            <a:avLst/>
          </a:prstGeom>
          <a:solidFill>
            <a:srgbClr val="FFFFFF"/>
          </a:solidFill>
          <a:ln>
            <a:solidFill>
              <a:schemeClr val="tx1"/>
            </a:solidFill>
          </a:ln>
          <a:effectLst/>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The FDP Module in TX-UNPS does not have an upgrade.</a:t>
            </a:r>
            <a:b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br>
            <a:endPar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endParaRPr>
          </a:p>
          <a:p>
            <a:pPr marL="457200" indent="-457200">
              <a:buFont typeface="Arial"/>
              <a:buChar char="•"/>
              <a:defRPr/>
            </a:pPr>
            <a:r>
              <a:rPr lang="en-US" sz="3200">
                <a:solidFill>
                  <a:srgbClr val="000000"/>
                </a:solidFill>
                <a:effectLst>
                  <a:outerShdw blurRad="1270000" algn="ctr" rotWithShape="0">
                    <a:prstClr val="black">
                      <a:alpha val="40000"/>
                    </a:prstClr>
                  </a:outerShdw>
                </a:effectLst>
                <a:latin typeface="Arial"/>
                <a:ea typeface="Verdana"/>
                <a:cs typeface="Segoe UI"/>
              </a:rPr>
              <a:t>Since 2010</a:t>
            </a: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 </a:t>
            </a:r>
            <a:r>
              <a:rPr lang="en-US" sz="3200">
                <a:solidFill>
                  <a:srgbClr val="000000"/>
                </a:solidFill>
                <a:effectLst>
                  <a:outerShdw blurRad="1270000" algn="ctr" rotWithShape="0">
                    <a:prstClr val="black">
                      <a:alpha val="40000"/>
                    </a:prstClr>
                  </a:outerShdw>
                </a:effectLst>
                <a:latin typeface="Arial"/>
                <a:ea typeface="Verdana"/>
                <a:cs typeface="Segoe UI"/>
              </a:rPr>
              <a:t>TDA has used</a:t>
            </a: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 the Web Based Supply Chain Management System (WBSCM)</a:t>
            </a:r>
            <a:r>
              <a:rPr lang="en-US" sz="3200">
                <a:solidFill>
                  <a:srgbClr val="000000"/>
                </a:solidFill>
                <a:effectLst>
                  <a:outerShdw blurRad="1270000" algn="ctr" rotWithShape="0">
                    <a:prstClr val="black">
                      <a:alpha val="40000"/>
                    </a:prstClr>
                  </a:outerShdw>
                </a:effectLst>
                <a:latin typeface="Arial"/>
                <a:ea typeface="Verdana"/>
                <a:cs typeface="Segoe UI"/>
              </a:rPr>
              <a:t> to submit RA orders to USDA.</a:t>
            </a:r>
            <a:br>
              <a:rPr lang="en-US" sz="3200">
                <a:solidFill>
                  <a:srgbClr val="000000"/>
                </a:solidFill>
                <a:effectLst>
                  <a:outerShdw blurRad="1270000" algn="ctr" rotWithShape="0">
                    <a:prstClr val="black">
                      <a:alpha val="40000"/>
                    </a:prstClr>
                  </a:outerShdw>
                </a:effectLst>
                <a:latin typeface="Arial"/>
                <a:ea typeface="Verdana"/>
                <a:cs typeface="Segoe UI"/>
              </a:rPr>
            </a:br>
            <a:endParaRPr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USDA owns and regularly upgrades WBSCM, making it the best solution to serve RAs in Texas now and in the future.</a:t>
            </a:r>
            <a:b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b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9449E-6FBB-2343-B3AE-D1EFA46A6E77}"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6D5D46C9-AE84-F2AF-2C91-572145493F6E}"/>
              </a:ext>
            </a:extLst>
          </p:cNvPr>
          <p:cNvSpPr txBox="1"/>
          <p:nvPr/>
        </p:nvSpPr>
        <p:spPr>
          <a:xfrm>
            <a:off x="376428" y="432687"/>
            <a:ext cx="11439144" cy="923330"/>
          </a:xfrm>
          <a:prstGeom prst="rect">
            <a:avLst/>
          </a:prstGeom>
          <a:solidFill>
            <a:srgbClr val="FFFFFF"/>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entury Gothic"/>
                <a:ea typeface="Verdana"/>
                <a:cs typeface="Arial"/>
              </a:rPr>
              <a:t>Why WBSCM?</a:t>
            </a:r>
          </a:p>
        </p:txBody>
      </p:sp>
    </p:spTree>
    <p:extLst>
      <p:ext uri="{BB962C8B-B14F-4D97-AF65-F5344CB8AC3E}">
        <p14:creationId xmlns:p14="http://schemas.microsoft.com/office/powerpoint/2010/main" val="336470139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Domestic Order Entry Screen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9" descr="Graphical user interface, application&#10;&#10;Description automatically generated">
            <a:extLst>
              <a:ext uri="{FF2B5EF4-FFF2-40B4-BE49-F238E27FC236}">
                <a16:creationId xmlns:a16="http://schemas.microsoft.com/office/drawing/2014/main" id="{DD5FC3A9-AC41-060C-070E-30B151E8F621}"/>
              </a:ext>
            </a:extLst>
          </p:cNvPr>
          <p:cNvPicPr>
            <a:picLocks noChangeAspect="1"/>
          </p:cNvPicPr>
          <p:nvPr/>
        </p:nvPicPr>
        <p:blipFill rotWithShape="1">
          <a:blip r:embed="rId3"/>
          <a:srcRect t="-1" r="51724" b="55949"/>
          <a:stretch/>
        </p:blipFill>
        <p:spPr>
          <a:xfrm>
            <a:off x="686938" y="1450971"/>
            <a:ext cx="10617557" cy="3909699"/>
          </a:xfrm>
          <a:prstGeom prst="rect">
            <a:avLst/>
          </a:prstGeom>
          <a:ln w="28575">
            <a:solidFill>
              <a:schemeClr val="tx1"/>
            </a:solidFill>
          </a:ln>
        </p:spPr>
      </p:pic>
      <p:sp>
        <p:nvSpPr>
          <p:cNvPr id="12" name="Arrow: Right 11">
            <a:extLst>
              <a:ext uri="{FF2B5EF4-FFF2-40B4-BE49-F238E27FC236}">
                <a16:creationId xmlns:a16="http://schemas.microsoft.com/office/drawing/2014/main" id="{39511B3E-13CA-A055-1773-2412C58BD39C}"/>
              </a:ext>
            </a:extLst>
          </p:cNvPr>
          <p:cNvSpPr/>
          <p:nvPr/>
        </p:nvSpPr>
        <p:spPr>
          <a:xfrm>
            <a:off x="3356909" y="2738556"/>
            <a:ext cx="2638566" cy="119417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a:cs typeface="Arial"/>
              </a:rPr>
              <a:t>Hide Nav. Panel by clicking arrow</a:t>
            </a:r>
          </a:p>
        </p:txBody>
      </p:sp>
      <p:sp>
        <p:nvSpPr>
          <p:cNvPr id="7" name="Rectangle 6">
            <a:extLst>
              <a:ext uri="{FF2B5EF4-FFF2-40B4-BE49-F238E27FC236}">
                <a16:creationId xmlns:a16="http://schemas.microsoft.com/office/drawing/2014/main" id="{AF1151EE-1754-5CAC-A1C9-685C5B527195}"/>
              </a:ext>
            </a:extLst>
          </p:cNvPr>
          <p:cNvSpPr/>
          <p:nvPr/>
        </p:nvSpPr>
        <p:spPr>
          <a:xfrm>
            <a:off x="6326155" y="3097763"/>
            <a:ext cx="531845" cy="47586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5285623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Domestic Order Entry Screen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text, application&#10;&#10;Description automatically generated">
            <a:extLst>
              <a:ext uri="{FF2B5EF4-FFF2-40B4-BE49-F238E27FC236}">
                <a16:creationId xmlns:a16="http://schemas.microsoft.com/office/drawing/2014/main" id="{30F9228A-7AB9-A1D3-3939-B4E900E4E18B}"/>
              </a:ext>
            </a:extLst>
          </p:cNvPr>
          <p:cNvPicPr>
            <a:picLocks noChangeAspect="1"/>
          </p:cNvPicPr>
          <p:nvPr/>
        </p:nvPicPr>
        <p:blipFill rotWithShape="1">
          <a:blip r:embed="rId3"/>
          <a:srcRect r="-97" b="23425"/>
          <a:stretch/>
        </p:blipFill>
        <p:spPr>
          <a:xfrm>
            <a:off x="683147" y="1353892"/>
            <a:ext cx="10616155" cy="3995928"/>
          </a:xfrm>
          <a:prstGeom prst="rect">
            <a:avLst/>
          </a:prstGeom>
          <a:ln w="28575">
            <a:solidFill>
              <a:schemeClr val="tx1"/>
            </a:solidFill>
          </a:ln>
        </p:spPr>
      </p:pic>
      <p:sp>
        <p:nvSpPr>
          <p:cNvPr id="4" name="Rectangle: Rounded Corners 3">
            <a:extLst>
              <a:ext uri="{FF2B5EF4-FFF2-40B4-BE49-F238E27FC236}">
                <a16:creationId xmlns:a16="http://schemas.microsoft.com/office/drawing/2014/main" id="{5569D945-CC81-BF3A-4A4B-91842DB0505E}"/>
              </a:ext>
            </a:extLst>
          </p:cNvPr>
          <p:cNvSpPr/>
          <p:nvPr/>
        </p:nvSpPr>
        <p:spPr>
          <a:xfrm>
            <a:off x="4470085" y="4888427"/>
            <a:ext cx="3416272" cy="10995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Domestic Order Entry Screen with Navigation Panel hidden.</a:t>
            </a:r>
          </a:p>
        </p:txBody>
      </p:sp>
    </p:spTree>
    <p:extLst>
      <p:ext uri="{BB962C8B-B14F-4D97-AF65-F5344CB8AC3E}">
        <p14:creationId xmlns:p14="http://schemas.microsoft.com/office/powerpoint/2010/main" val="241357546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2582B83-D565-805F-2035-080D5BD44FBB}"/>
              </a:ext>
            </a:extLst>
          </p:cNvPr>
          <p:cNvSpPr/>
          <p:nvPr/>
        </p:nvSpPr>
        <p:spPr>
          <a:xfrm>
            <a:off x="6697338" y="4335369"/>
            <a:ext cx="4135402" cy="172737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Arial"/>
                <a:cs typeface="Arial"/>
              </a:rPr>
              <a:t>Locate specific </a:t>
            </a:r>
            <a:r>
              <a:rPr lang="en-US" sz="2400" b="1" i="1">
                <a:solidFill>
                  <a:srgbClr val="FFFF00"/>
                </a:solidFill>
                <a:latin typeface="Arial"/>
                <a:cs typeface="Arial"/>
              </a:rPr>
              <a:t>Processing Diversion</a:t>
            </a:r>
            <a:r>
              <a:rPr lang="en-US" sz="2400" b="1">
                <a:solidFill>
                  <a:schemeClr val="bg1"/>
                </a:solidFill>
                <a:latin typeface="Arial"/>
                <a:cs typeface="Arial"/>
              </a:rPr>
              <a:t> product via product number.</a:t>
            </a: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31037" y="340261"/>
            <a:ext cx="10618040" cy="1302048"/>
          </a:xfrm>
          <a:ln w="28575">
            <a:solidFill>
              <a:schemeClr val="tx1"/>
            </a:solidFill>
          </a:ln>
        </p:spPr>
        <p:txBody>
          <a:bodyPr lIns="91440" tIns="45720" rIns="91440" bIns="45720" anchor="t"/>
          <a:lstStyle/>
          <a:p>
            <a:pPr algn="ctr"/>
            <a:r>
              <a:rPr lang="en-US" sz="4400">
                <a:latin typeface="Arial"/>
                <a:cs typeface="Arial"/>
              </a:rPr>
              <a:t>Processing Diversion via </a:t>
            </a:r>
          </a:p>
          <a:p>
            <a:pPr algn="ctr"/>
            <a:r>
              <a:rPr lang="en-US" sz="4400">
                <a:latin typeface="Arial"/>
                <a:cs typeface="Arial"/>
              </a:rPr>
              <a:t>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5569D945-CC81-BF3A-4A4B-91842DB0505E}"/>
              </a:ext>
            </a:extLst>
          </p:cNvPr>
          <p:cNvSpPr/>
          <p:nvPr/>
        </p:nvSpPr>
        <p:spPr>
          <a:xfrm>
            <a:off x="3997095" y="1733841"/>
            <a:ext cx="4197810" cy="180248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cs typeface="Arial"/>
              </a:rPr>
              <a:t>User needs to locate available products in catalog for requisition.</a:t>
            </a:r>
          </a:p>
        </p:txBody>
      </p:sp>
      <p:sp>
        <p:nvSpPr>
          <p:cNvPr id="6" name="Rectangle: Rounded Corners 5">
            <a:extLst>
              <a:ext uri="{FF2B5EF4-FFF2-40B4-BE49-F238E27FC236}">
                <a16:creationId xmlns:a16="http://schemas.microsoft.com/office/drawing/2014/main" id="{59507F74-7EEF-9C49-73C5-2A7014B47921}"/>
              </a:ext>
            </a:extLst>
          </p:cNvPr>
          <p:cNvSpPr/>
          <p:nvPr/>
        </p:nvSpPr>
        <p:spPr>
          <a:xfrm>
            <a:off x="1301107" y="4352247"/>
            <a:ext cx="3940017" cy="1727372"/>
          </a:xfrm>
          <a:prstGeom prst="roundRect">
            <a:avLst/>
          </a:prstGeom>
          <a:solidFill>
            <a:schemeClr val="accent5">
              <a:lumMod val="50000"/>
            </a:schemeClr>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Arial"/>
                <a:cs typeface="Arial"/>
              </a:rPr>
              <a:t>Browse catalog for available products.</a:t>
            </a:r>
          </a:p>
        </p:txBody>
      </p:sp>
      <p:cxnSp>
        <p:nvCxnSpPr>
          <p:cNvPr id="3" name="Straight Arrow Connector 2">
            <a:extLst>
              <a:ext uri="{FF2B5EF4-FFF2-40B4-BE49-F238E27FC236}">
                <a16:creationId xmlns:a16="http://schemas.microsoft.com/office/drawing/2014/main" id="{3D1C4DA0-BB55-B45B-8C28-112E63DFAA6D}"/>
              </a:ext>
            </a:extLst>
          </p:cNvPr>
          <p:cNvCxnSpPr>
            <a:cxnSpLocks/>
          </p:cNvCxnSpPr>
          <p:nvPr/>
        </p:nvCxnSpPr>
        <p:spPr>
          <a:xfrm flipH="1" flipV="1">
            <a:off x="3271877" y="3861454"/>
            <a:ext cx="2775926" cy="49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37B21F6-552E-6178-CE68-E9B26F47C619}"/>
              </a:ext>
            </a:extLst>
          </p:cNvPr>
          <p:cNvCxnSpPr>
            <a:cxnSpLocks/>
          </p:cNvCxnSpPr>
          <p:nvPr/>
        </p:nvCxnSpPr>
        <p:spPr>
          <a:xfrm flipH="1" flipV="1">
            <a:off x="6046338" y="3861454"/>
            <a:ext cx="2775926" cy="49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DB88724-5A12-25A6-9194-EC9043E130B9}"/>
              </a:ext>
            </a:extLst>
          </p:cNvPr>
          <p:cNvCxnSpPr>
            <a:cxnSpLocks/>
          </p:cNvCxnSpPr>
          <p:nvPr/>
        </p:nvCxnSpPr>
        <p:spPr>
          <a:xfrm flipH="1">
            <a:off x="6093719" y="3529792"/>
            <a:ext cx="2" cy="33215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335A0D-D9A5-83DF-91AC-152BB4C7D21F}"/>
              </a:ext>
            </a:extLst>
          </p:cNvPr>
          <p:cNvCxnSpPr>
            <a:cxnSpLocks/>
          </p:cNvCxnSpPr>
          <p:nvPr/>
        </p:nvCxnSpPr>
        <p:spPr>
          <a:xfrm flipH="1" flipV="1">
            <a:off x="3271116" y="3864877"/>
            <a:ext cx="4398" cy="46452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4EDB28F-8285-6100-DBE8-0E5C1E76AF6E}"/>
              </a:ext>
            </a:extLst>
          </p:cNvPr>
          <p:cNvCxnSpPr>
            <a:cxnSpLocks/>
          </p:cNvCxnSpPr>
          <p:nvPr/>
        </p:nvCxnSpPr>
        <p:spPr>
          <a:xfrm flipH="1" flipV="1">
            <a:off x="8812983" y="3864877"/>
            <a:ext cx="4398" cy="46452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98131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599148" cy="638175"/>
          </a:xfrm>
          <a:ln w="28575">
            <a:solidFill>
              <a:schemeClr val="tx1"/>
            </a:solidFill>
          </a:ln>
        </p:spPr>
        <p:txBody>
          <a:bodyPr lIns="91440" tIns="45720" rIns="91440" bIns="45720" anchor="t"/>
          <a:lstStyle/>
          <a:p>
            <a:pPr algn="ctr"/>
            <a:r>
              <a:rPr lang="en-US">
                <a:latin typeface="Arial"/>
                <a:cs typeface="Arial"/>
              </a:rPr>
              <a:t>Processing Diversion via Extended Search</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2B63D781-93D7-ADF4-F21D-18DC0E2DCC6D}"/>
              </a:ext>
            </a:extLst>
          </p:cNvPr>
          <p:cNvSpPr txBox="1"/>
          <p:nvPr/>
        </p:nvSpPr>
        <p:spPr>
          <a:xfrm>
            <a:off x="793487" y="1281694"/>
            <a:ext cx="931460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96875" indent="-396875">
              <a:buFont typeface="Arial" panose="020B0604020202020204" pitchFamily="34" charset="0"/>
              <a:buChar char="•"/>
            </a:pPr>
            <a:r>
              <a:rPr lang="en-US" sz="2800" dirty="0">
                <a:latin typeface="Arial" panose="020B0604020202020204" pitchFamily="34" charset="0"/>
                <a:cs typeface="Arial" panose="020B0604020202020204" pitchFamily="34" charset="0"/>
              </a:rPr>
              <a:t>Not all processors receive all material/product numbers</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marL="396875" indent="-396875">
              <a:buFont typeface="Arial" panose="020B0604020202020204" pitchFamily="34" charset="0"/>
              <a:buChar char="•"/>
            </a:pPr>
            <a:r>
              <a:rPr lang="en-US" sz="2800" dirty="0">
                <a:latin typeface="Arial" panose="020B0604020202020204" pitchFamily="34" charset="0"/>
                <a:cs typeface="Arial" panose="020B0604020202020204" pitchFamily="34" charset="0"/>
              </a:rPr>
              <a:t>Requesting processing items via catalog increases the risk of sending materials to the wrong processor</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marL="396875" indent="-396875">
              <a:buFont typeface="Arial" panose="020B0604020202020204" pitchFamily="34" charset="0"/>
              <a:buChar char="•"/>
            </a:pPr>
            <a:r>
              <a:rPr lang="en-US" sz="2800" dirty="0">
                <a:latin typeface="Arial" panose="020B0604020202020204" pitchFamily="34" charset="0"/>
                <a:cs typeface="Arial" panose="020B0604020202020204" pitchFamily="34" charset="0"/>
              </a:rPr>
              <a:t>Requests for materials sent to the wrong processors </a:t>
            </a:r>
            <a:r>
              <a:rPr lang="en-US" sz="2800" b="1" dirty="0">
                <a:latin typeface="Arial" panose="020B0604020202020204" pitchFamily="34" charset="0"/>
                <a:cs typeface="Arial" panose="020B0604020202020204" pitchFamily="34" charset="0"/>
              </a:rPr>
              <a:t>will be cancelled</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marL="396875" indent="-396875">
              <a:buFont typeface="Arial" panose="020B0604020202020204" pitchFamily="34" charset="0"/>
              <a:buChar char="•"/>
            </a:pPr>
            <a:r>
              <a:rPr lang="en-US" sz="2800" dirty="0">
                <a:latin typeface="Arial" panose="020B0604020202020204" pitchFamily="34" charset="0"/>
                <a:cs typeface="Arial" panose="020B0604020202020204" pitchFamily="34" charset="0"/>
              </a:rPr>
              <a:t>Use Extended Search to locate materials </a:t>
            </a:r>
            <a:r>
              <a:rPr lang="en-US" sz="2800" b="1" dirty="0">
                <a:latin typeface="Arial" panose="020B0604020202020204" pitchFamily="34" charset="0"/>
                <a:cs typeface="Arial" panose="020B0604020202020204" pitchFamily="34" charset="0"/>
              </a:rPr>
              <a:t>your bid-awarded processor </a:t>
            </a:r>
            <a:r>
              <a:rPr lang="en-US" sz="2800" dirty="0">
                <a:latin typeface="Arial" panose="020B0604020202020204" pitchFamily="34" charset="0"/>
                <a:cs typeface="Arial" panose="020B0604020202020204" pitchFamily="34" charset="0"/>
              </a:rPr>
              <a:t>can receive at their facility</a:t>
            </a:r>
          </a:p>
        </p:txBody>
      </p:sp>
      <p:sp>
        <p:nvSpPr>
          <p:cNvPr id="8" name="Explosion: 8 Points 7">
            <a:extLst>
              <a:ext uri="{FF2B5EF4-FFF2-40B4-BE49-F238E27FC236}">
                <a16:creationId xmlns:a16="http://schemas.microsoft.com/office/drawing/2014/main" id="{DC719F92-4149-A757-7BC0-CEC8BC300B65}"/>
              </a:ext>
            </a:extLst>
          </p:cNvPr>
          <p:cNvSpPr/>
          <p:nvPr/>
        </p:nvSpPr>
        <p:spPr>
          <a:xfrm>
            <a:off x="9663952" y="1737806"/>
            <a:ext cx="2528048" cy="2440610"/>
          </a:xfrm>
          <a:prstGeom prst="irregularSeal1">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2400" b="1" dirty="0"/>
              <a:t>CAUTION</a:t>
            </a:r>
          </a:p>
        </p:txBody>
      </p:sp>
    </p:spTree>
    <p:extLst>
      <p:ext uri="{BB962C8B-B14F-4D97-AF65-F5344CB8AC3E}">
        <p14:creationId xmlns:p14="http://schemas.microsoft.com/office/powerpoint/2010/main" val="31508358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03486" y="191416"/>
            <a:ext cx="10618040" cy="920811"/>
          </a:xfrm>
          <a:ln w="28575">
            <a:solidFill>
              <a:schemeClr val="tx1"/>
            </a:solidFill>
          </a:ln>
        </p:spPr>
        <p:txBody>
          <a:bodyPr lIns="91440" tIns="45720" rIns="91440" bIns="45720" anchor="ctr"/>
          <a:lstStyle/>
          <a:p>
            <a:pPr algn="ctr"/>
            <a:r>
              <a:rPr lang="en-US" sz="4400" dirty="0">
                <a:latin typeface="Arial"/>
                <a:cs typeface="Arial"/>
              </a:rPr>
              <a:t>Locate List of Approved Processors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79449E-6FBB-2343-B3AE-D1EFA46A6E77}" type="slidenum">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2" b="0" i="0" u="none" strike="noStrike" kern="1200" cap="none" spc="0" normalizeH="0" baseline="0" noProof="0">
              <a:ln>
                <a:noFill/>
              </a:ln>
              <a:solidFill>
                <a:srgbClr val="F3B12E"/>
              </a:solidFill>
              <a:effectLst/>
              <a:uLnTx/>
              <a:uFillTx/>
              <a:latin typeface="Rockwell" panose="02060603020205020403" pitchFamily="18" charset="0"/>
              <a:ea typeface="+mn-ea"/>
              <a:cs typeface="+mn-cs"/>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Arial"/>
              </a:rPr>
              <a:t>Locate specific product by product number.</a:t>
            </a:r>
          </a:p>
        </p:txBody>
      </p:sp>
      <p:pic>
        <p:nvPicPr>
          <p:cNvPr id="6" name="Picture 5">
            <a:extLst>
              <a:ext uri="{FF2B5EF4-FFF2-40B4-BE49-F238E27FC236}">
                <a16:creationId xmlns:a16="http://schemas.microsoft.com/office/drawing/2014/main" id="{EB0CE085-E1AC-32B3-0851-66AEC0CB1293}"/>
              </a:ext>
            </a:extLst>
          </p:cNvPr>
          <p:cNvPicPr>
            <a:picLocks noChangeAspect="1"/>
          </p:cNvPicPr>
          <p:nvPr/>
        </p:nvPicPr>
        <p:blipFill>
          <a:blip r:embed="rId3"/>
          <a:stretch>
            <a:fillRect/>
          </a:stretch>
        </p:blipFill>
        <p:spPr>
          <a:xfrm>
            <a:off x="1004563" y="1362213"/>
            <a:ext cx="8819655" cy="4541532"/>
          </a:xfrm>
          <a:prstGeom prst="rect">
            <a:avLst/>
          </a:prstGeom>
          <a:ln>
            <a:solidFill>
              <a:schemeClr val="tx1"/>
            </a:solidFill>
          </a:ln>
        </p:spPr>
      </p:pic>
      <p:sp>
        <p:nvSpPr>
          <p:cNvPr id="8" name="Oval 7">
            <a:extLst>
              <a:ext uri="{FF2B5EF4-FFF2-40B4-BE49-F238E27FC236}">
                <a16:creationId xmlns:a16="http://schemas.microsoft.com/office/drawing/2014/main" id="{7E3F9480-C6BD-D7EF-EE25-745FA2AF56EB}"/>
              </a:ext>
            </a:extLst>
          </p:cNvPr>
          <p:cNvSpPr/>
          <p:nvPr/>
        </p:nvSpPr>
        <p:spPr>
          <a:xfrm>
            <a:off x="703486" y="1298970"/>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
        <p:nvSpPr>
          <p:cNvPr id="10" name="Oval 9">
            <a:extLst>
              <a:ext uri="{FF2B5EF4-FFF2-40B4-BE49-F238E27FC236}">
                <a16:creationId xmlns:a16="http://schemas.microsoft.com/office/drawing/2014/main" id="{CDD1CED2-CCC1-1C5D-9687-72024A7C5A2A}"/>
              </a:ext>
            </a:extLst>
          </p:cNvPr>
          <p:cNvSpPr/>
          <p:nvPr/>
        </p:nvSpPr>
        <p:spPr>
          <a:xfrm>
            <a:off x="2423537" y="3933659"/>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2</a:t>
            </a:r>
          </a:p>
        </p:txBody>
      </p:sp>
      <p:sp>
        <p:nvSpPr>
          <p:cNvPr id="12" name="Oval 11">
            <a:extLst>
              <a:ext uri="{FF2B5EF4-FFF2-40B4-BE49-F238E27FC236}">
                <a16:creationId xmlns:a16="http://schemas.microsoft.com/office/drawing/2014/main" id="{7C65B416-4D60-EFA0-80B8-3BF886193256}"/>
              </a:ext>
            </a:extLst>
          </p:cNvPr>
          <p:cNvSpPr/>
          <p:nvPr/>
        </p:nvSpPr>
        <p:spPr>
          <a:xfrm>
            <a:off x="2424313" y="5403666"/>
            <a:ext cx="502920" cy="466344"/>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3</a:t>
            </a:r>
          </a:p>
        </p:txBody>
      </p:sp>
      <p:sp>
        <p:nvSpPr>
          <p:cNvPr id="13" name="Arrow: Left 12">
            <a:extLst>
              <a:ext uri="{FF2B5EF4-FFF2-40B4-BE49-F238E27FC236}">
                <a16:creationId xmlns:a16="http://schemas.microsoft.com/office/drawing/2014/main" id="{7BEAE7CF-C29E-4791-0D58-C4E4C8F499F2}"/>
              </a:ext>
            </a:extLst>
          </p:cNvPr>
          <p:cNvSpPr/>
          <p:nvPr/>
        </p:nvSpPr>
        <p:spPr>
          <a:xfrm>
            <a:off x="4966584" y="1243855"/>
            <a:ext cx="5216780" cy="1161879"/>
          </a:xfrm>
          <a:prstGeom prst="leftArrow">
            <a:avLst/>
          </a:prstGeom>
          <a:solidFill>
            <a:schemeClr val="accent6"/>
          </a:solidFill>
          <a:ln w="12700">
            <a:solidFill>
              <a:schemeClr val="tx1"/>
            </a:solid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Go to</a:t>
            </a:r>
            <a:r>
              <a:rPr lang="en-US" sz="1600" b="1" dirty="0">
                <a:solidFill>
                  <a:srgbClr val="000000"/>
                </a:solidFill>
                <a:latin typeface="Arial"/>
                <a:cs typeface="Arial"/>
              </a:rPr>
              <a:t> </a:t>
            </a:r>
            <a:r>
              <a:rPr kumimoji="0" lang="en-US" sz="1600" b="1" i="0" u="none" strike="noStrike" kern="1200" cap="none" spc="0" normalizeH="0" baseline="0" noProof="0" dirty="0">
                <a:ln>
                  <a:noFill/>
                </a:ln>
                <a:solidFill>
                  <a:srgbClr val="000000"/>
                </a:solidFill>
                <a:effectLst/>
                <a:uLnTx/>
                <a:uFillTx/>
                <a:latin typeface="Arial"/>
                <a:ea typeface="+mn-ea"/>
                <a:cs typeface="Arial"/>
                <a:hlinkClick r:id="rId4"/>
              </a:rPr>
              <a:t>USDA Foods Processing Information</a:t>
            </a:r>
            <a:r>
              <a:rPr kumimoji="0" lang="en-US" sz="1600" b="1" i="0" u="none" strike="noStrike" kern="1200" cap="none" spc="0" normalizeH="0" baseline="0" noProof="0" dirty="0">
                <a:ln>
                  <a:noFill/>
                </a:ln>
                <a:solidFill>
                  <a:srgbClr val="000000"/>
                </a:solidFill>
                <a:effectLst/>
                <a:uLnTx/>
                <a:uFillTx/>
                <a:latin typeface="Arial"/>
                <a:ea typeface="+mn-ea"/>
                <a:cs typeface="Arial"/>
              </a:rPr>
              <a:t> page on </a:t>
            </a:r>
            <a:r>
              <a:rPr kumimoji="0" lang="en-US" sz="1600" b="1" i="0" u="none" strike="noStrike" kern="1200" cap="none" spc="0" normalizeH="0" baseline="0" noProof="0" dirty="0" err="1">
                <a:ln>
                  <a:noFill/>
                </a:ln>
                <a:solidFill>
                  <a:srgbClr val="000000"/>
                </a:solidFill>
                <a:effectLst/>
                <a:uLnTx/>
                <a:uFillTx/>
                <a:latin typeface="Arial"/>
                <a:ea typeface="+mn-ea"/>
                <a:cs typeface="Arial"/>
              </a:rPr>
              <a:t>SquareMeals</a:t>
            </a:r>
            <a:endParaRPr kumimoji="0" lang="en-US" sz="1600" b="1" i="0" u="none" strike="noStrike" kern="1200" cap="none" spc="0" normalizeH="0" baseline="0" noProof="0" dirty="0">
              <a:ln>
                <a:noFill/>
              </a:ln>
              <a:solidFill>
                <a:srgbClr val="000000">
                  <a:lumMod val="95000"/>
                  <a:lumOff val="5000"/>
                </a:srgbClr>
              </a:solidFill>
              <a:effectLst/>
              <a:uLnTx/>
              <a:uFillTx/>
              <a:latin typeface="Arial"/>
              <a:ea typeface="+mn-ea"/>
              <a:cs typeface="Arial"/>
            </a:endParaRPr>
          </a:p>
        </p:txBody>
      </p:sp>
      <p:sp>
        <p:nvSpPr>
          <p:cNvPr id="14" name="Arrow: Left 13">
            <a:extLst>
              <a:ext uri="{FF2B5EF4-FFF2-40B4-BE49-F238E27FC236}">
                <a16:creationId xmlns:a16="http://schemas.microsoft.com/office/drawing/2014/main" id="{C7A9FFB2-CF3E-BF72-6F15-F0DE4B37CC16}"/>
              </a:ext>
            </a:extLst>
          </p:cNvPr>
          <p:cNvSpPr/>
          <p:nvPr/>
        </p:nvSpPr>
        <p:spPr>
          <a:xfrm>
            <a:off x="5116646" y="3785629"/>
            <a:ext cx="3804329" cy="1015541"/>
          </a:xfrm>
          <a:prstGeom prst="leftArrow">
            <a:avLst/>
          </a:prstGeom>
          <a:solidFill>
            <a:schemeClr val="accent6"/>
          </a:solidFill>
          <a:ln w="12700">
            <a:solidFill>
              <a:schemeClr val="tx1"/>
            </a:solid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lumMod val="95000"/>
                    <a:lumOff val="5000"/>
                  </a:srgbClr>
                </a:solidFill>
                <a:latin typeface="Arial"/>
                <a:cs typeface="Arial"/>
              </a:rPr>
              <a:t>Scroll to “Approved Processors” section</a:t>
            </a:r>
            <a:endParaRPr kumimoji="0" lang="en-US" sz="1600" b="1" i="0" u="none" strike="noStrike" kern="1200" cap="none" spc="0" normalizeH="0" baseline="0" noProof="0" dirty="0">
              <a:ln>
                <a:noFill/>
              </a:ln>
              <a:solidFill>
                <a:srgbClr val="000000">
                  <a:lumMod val="95000"/>
                  <a:lumOff val="5000"/>
                </a:srgbClr>
              </a:solidFill>
              <a:effectLst/>
              <a:uLnTx/>
              <a:uFillTx/>
              <a:latin typeface="Arial"/>
              <a:ea typeface="+mn-ea"/>
              <a:cs typeface="Arial"/>
            </a:endParaRPr>
          </a:p>
        </p:txBody>
      </p:sp>
      <p:sp>
        <p:nvSpPr>
          <p:cNvPr id="17" name="Arrow: Left 16">
            <a:extLst>
              <a:ext uri="{FF2B5EF4-FFF2-40B4-BE49-F238E27FC236}">
                <a16:creationId xmlns:a16="http://schemas.microsoft.com/office/drawing/2014/main" id="{29259A03-9590-EB77-C16E-C97089AFEE83}"/>
              </a:ext>
            </a:extLst>
          </p:cNvPr>
          <p:cNvSpPr/>
          <p:nvPr/>
        </p:nvSpPr>
        <p:spPr>
          <a:xfrm>
            <a:off x="6778167" y="5123212"/>
            <a:ext cx="2742187" cy="1161879"/>
          </a:xfrm>
          <a:prstGeom prst="leftArrow">
            <a:avLst/>
          </a:prstGeom>
          <a:solidFill>
            <a:schemeClr val="accent6"/>
          </a:solidFill>
          <a:ln w="12700">
            <a:solidFill>
              <a:schemeClr val="tx1"/>
            </a:solid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lumMod val="95000"/>
                    <a:lumOff val="5000"/>
                  </a:srgbClr>
                </a:solidFill>
                <a:latin typeface="Arial"/>
                <a:cs typeface="Arial"/>
              </a:rPr>
              <a:t>Open list of approved processors</a:t>
            </a:r>
            <a:endParaRPr kumimoji="0" lang="en-US" sz="1600" b="1" i="0" u="none" strike="noStrike" kern="1200" cap="none" spc="0" normalizeH="0" baseline="0" noProof="0" dirty="0">
              <a:ln>
                <a:noFill/>
              </a:ln>
              <a:solidFill>
                <a:srgbClr val="000000">
                  <a:lumMod val="95000"/>
                  <a:lumOff val="5000"/>
                </a:srgbClr>
              </a:solidFill>
              <a:effectLst/>
              <a:uLnTx/>
              <a:uFillTx/>
              <a:latin typeface="Arial"/>
              <a:ea typeface="+mn-ea"/>
              <a:cs typeface="Arial"/>
            </a:endParaRPr>
          </a:p>
        </p:txBody>
      </p:sp>
    </p:spTree>
    <p:extLst>
      <p:ext uri="{BB962C8B-B14F-4D97-AF65-F5344CB8AC3E}">
        <p14:creationId xmlns:p14="http://schemas.microsoft.com/office/powerpoint/2010/main" val="342477684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3EE48E-04F1-2853-4B1F-A03E8AF365A5}"/>
              </a:ext>
            </a:extLst>
          </p:cNvPr>
          <p:cNvPicPr>
            <a:picLocks noChangeAspect="1"/>
          </p:cNvPicPr>
          <p:nvPr/>
        </p:nvPicPr>
        <p:blipFill rotWithShape="1">
          <a:blip r:embed="rId3"/>
          <a:srcRect l="242" t="3608" r="51772" b="-3608"/>
          <a:stretch/>
        </p:blipFill>
        <p:spPr>
          <a:xfrm>
            <a:off x="703486" y="1226884"/>
            <a:ext cx="6008599" cy="5012241"/>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03486" y="191416"/>
            <a:ext cx="10618040" cy="920811"/>
          </a:xfrm>
          <a:ln w="28575">
            <a:solidFill>
              <a:schemeClr val="tx1"/>
            </a:solidFill>
          </a:ln>
        </p:spPr>
        <p:txBody>
          <a:bodyPr lIns="91440" tIns="45720" rIns="91440" bIns="45720" anchor="t"/>
          <a:lstStyle/>
          <a:p>
            <a:pPr algn="ctr"/>
            <a:r>
              <a:rPr lang="en-US" sz="4400" dirty="0">
                <a:latin typeface="Arial"/>
                <a:cs typeface="Arial"/>
              </a:rPr>
              <a:t>List of Approved Processors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179449E-6FBB-2343-B3AE-D1EFA46A6E77}" type="slidenum">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2" b="0" i="0" u="none" strike="noStrike" kern="1200" cap="none" spc="0" normalizeH="0" baseline="0" noProof="0">
              <a:ln>
                <a:noFill/>
              </a:ln>
              <a:solidFill>
                <a:srgbClr val="F3B12E"/>
              </a:solidFill>
              <a:effectLst/>
              <a:uLnTx/>
              <a:uFillTx/>
              <a:latin typeface="Rockwell" panose="02060603020205020403" pitchFamily="18" charset="0"/>
              <a:ea typeface="+mn-ea"/>
              <a:cs typeface="+mn-cs"/>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Arial"/>
              </a:rPr>
              <a:t>Locate specific product by product number.</a:t>
            </a:r>
          </a:p>
        </p:txBody>
      </p:sp>
      <p:pic>
        <p:nvPicPr>
          <p:cNvPr id="8" name="Picture 7">
            <a:extLst>
              <a:ext uri="{FF2B5EF4-FFF2-40B4-BE49-F238E27FC236}">
                <a16:creationId xmlns:a16="http://schemas.microsoft.com/office/drawing/2014/main" id="{C166FD2E-B82C-8CB2-1312-D09567812F24}"/>
              </a:ext>
            </a:extLst>
          </p:cNvPr>
          <p:cNvPicPr>
            <a:picLocks noChangeAspect="1"/>
          </p:cNvPicPr>
          <p:nvPr/>
        </p:nvPicPr>
        <p:blipFill rotWithShape="1">
          <a:blip r:embed="rId4"/>
          <a:srcRect t="4127" r="1826" b="14723"/>
          <a:stretch/>
        </p:blipFill>
        <p:spPr>
          <a:xfrm>
            <a:off x="914496" y="3691468"/>
            <a:ext cx="5739223" cy="587426"/>
          </a:xfrm>
          <a:prstGeom prst="rect">
            <a:avLst/>
          </a:prstGeom>
        </p:spPr>
      </p:pic>
      <p:sp>
        <p:nvSpPr>
          <p:cNvPr id="4" name="Rectangle 3">
            <a:extLst>
              <a:ext uri="{FF2B5EF4-FFF2-40B4-BE49-F238E27FC236}">
                <a16:creationId xmlns:a16="http://schemas.microsoft.com/office/drawing/2014/main" id="{0DB30BCE-8630-D21F-98E4-DBD9D31C04C0}"/>
              </a:ext>
            </a:extLst>
          </p:cNvPr>
          <p:cNvSpPr/>
          <p:nvPr/>
        </p:nvSpPr>
        <p:spPr>
          <a:xfrm>
            <a:off x="914496" y="3640719"/>
            <a:ext cx="5797589" cy="638176"/>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5" name="Arrow: Left 14">
            <a:extLst>
              <a:ext uri="{FF2B5EF4-FFF2-40B4-BE49-F238E27FC236}">
                <a16:creationId xmlns:a16="http://schemas.microsoft.com/office/drawing/2014/main" id="{4655781D-245C-9809-42DD-46CF61660316}"/>
              </a:ext>
            </a:extLst>
          </p:cNvPr>
          <p:cNvSpPr/>
          <p:nvPr/>
        </p:nvSpPr>
        <p:spPr>
          <a:xfrm>
            <a:off x="6398218" y="2648152"/>
            <a:ext cx="4202657" cy="2623309"/>
          </a:xfrm>
          <a:prstGeom prst="leftArrow">
            <a:avLst/>
          </a:prstGeom>
          <a:solidFill>
            <a:schemeClr val="accent6"/>
          </a:solidFill>
          <a:ln w="28575">
            <a:solidFill>
              <a:schemeClr val="tx1"/>
            </a:solidFill>
          </a:ln>
          <a:effectLst>
            <a:glow rad="101600">
              <a:srgbClr val="000000">
                <a:alpha val="60000"/>
              </a:srgbClr>
            </a:glo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uLnTx/>
                <a:uFillTx/>
                <a:latin typeface="Arial"/>
                <a:ea typeface="+mn-ea"/>
                <a:cs typeface="Arial"/>
              </a:rPr>
              <a:t>Find Material/Product Number accepted </a:t>
            </a:r>
            <a:r>
              <a:rPr lang="en-US" b="1" dirty="0">
                <a:solidFill>
                  <a:srgbClr val="000000">
                    <a:lumMod val="95000"/>
                    <a:lumOff val="5000"/>
                  </a:srgbClr>
                </a:solidFill>
                <a:latin typeface="Arial"/>
                <a:cs typeface="Arial"/>
              </a:rPr>
              <a:t>by </a:t>
            </a:r>
            <a:r>
              <a:rPr kumimoji="0" lang="en-US" sz="1800" b="1" i="1" u="none" strike="noStrike" kern="1200" cap="none" spc="0" normalizeH="0" baseline="0" noProof="0" dirty="0">
                <a:ln>
                  <a:noFill/>
                </a:ln>
                <a:solidFill>
                  <a:schemeClr val="bg1"/>
                </a:solidFill>
                <a:effectLst/>
                <a:uLnTx/>
                <a:uFillTx/>
                <a:latin typeface="Arial"/>
                <a:ea typeface="+mn-ea"/>
                <a:cs typeface="Arial"/>
              </a:rPr>
              <a:t>your</a:t>
            </a:r>
            <a:r>
              <a:rPr kumimoji="0" lang="en-US" sz="1800" b="1" i="0" u="none" strike="noStrike" kern="1200" cap="none" spc="0" normalizeH="0" baseline="0" noProof="0" dirty="0">
                <a:ln>
                  <a:noFill/>
                </a:ln>
                <a:solidFill>
                  <a:srgbClr val="000000">
                    <a:lumMod val="95000"/>
                    <a:lumOff val="5000"/>
                  </a:srgbClr>
                </a:solidFill>
                <a:effectLst/>
                <a:uLnTx/>
                <a:uFillTx/>
                <a:latin typeface="Arial"/>
                <a:ea typeface="+mn-ea"/>
                <a:cs typeface="Arial"/>
              </a:rPr>
              <a:t> bid-awarded processor for further processing</a:t>
            </a:r>
          </a:p>
        </p:txBody>
      </p:sp>
      <p:sp>
        <p:nvSpPr>
          <p:cNvPr id="3" name="Oval 2">
            <a:extLst>
              <a:ext uri="{FF2B5EF4-FFF2-40B4-BE49-F238E27FC236}">
                <a16:creationId xmlns:a16="http://schemas.microsoft.com/office/drawing/2014/main" id="{8FD74B1D-567F-953A-C070-0A52B34F11BF}"/>
              </a:ext>
            </a:extLst>
          </p:cNvPr>
          <p:cNvSpPr/>
          <p:nvPr/>
        </p:nvSpPr>
        <p:spPr>
          <a:xfrm>
            <a:off x="2216812" y="3467222"/>
            <a:ext cx="548640" cy="54864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a:t>
            </a:r>
          </a:p>
        </p:txBody>
      </p:sp>
      <p:sp>
        <p:nvSpPr>
          <p:cNvPr id="6" name="Oval 5">
            <a:extLst>
              <a:ext uri="{FF2B5EF4-FFF2-40B4-BE49-F238E27FC236}">
                <a16:creationId xmlns:a16="http://schemas.microsoft.com/office/drawing/2014/main" id="{0743F09D-F399-83D4-EF4A-871E77171C1C}"/>
              </a:ext>
            </a:extLst>
          </p:cNvPr>
          <p:cNvSpPr/>
          <p:nvPr/>
        </p:nvSpPr>
        <p:spPr>
          <a:xfrm>
            <a:off x="5547360" y="3467222"/>
            <a:ext cx="548640" cy="54864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2</a:t>
            </a:r>
          </a:p>
        </p:txBody>
      </p:sp>
      <p:sp>
        <p:nvSpPr>
          <p:cNvPr id="10" name="Arrow: Left 9">
            <a:extLst>
              <a:ext uri="{FF2B5EF4-FFF2-40B4-BE49-F238E27FC236}">
                <a16:creationId xmlns:a16="http://schemas.microsoft.com/office/drawing/2014/main" id="{14CA57B4-6D83-7844-C76E-2C63EE66A814}"/>
              </a:ext>
            </a:extLst>
          </p:cNvPr>
          <p:cNvSpPr/>
          <p:nvPr/>
        </p:nvSpPr>
        <p:spPr>
          <a:xfrm rot="5400000" flipV="1">
            <a:off x="1069639" y="3974882"/>
            <a:ext cx="1526713" cy="1953731"/>
          </a:xfrm>
          <a:prstGeom prst="leftArrow">
            <a:avLst>
              <a:gd name="adj1" fmla="val 66804"/>
              <a:gd name="adj2" fmla="val 25151"/>
            </a:avLst>
          </a:prstGeom>
          <a:solidFill>
            <a:schemeClr val="accent6"/>
          </a:solidFill>
          <a:ln w="28575">
            <a:solidFill>
              <a:schemeClr val="tx1"/>
            </a:solidFill>
          </a:ln>
          <a:effectLst>
            <a:glow rad="101600">
              <a:srgbClr val="000000">
                <a:alpha val="60000"/>
              </a:srgbClr>
            </a:glow>
          </a:effectLst>
        </p:spPr>
        <p:style>
          <a:lnRef idx="2">
            <a:schemeClr val="accent3">
              <a:shade val="50000"/>
            </a:schemeClr>
          </a:lnRef>
          <a:fillRef idx="1">
            <a:schemeClr val="accent3"/>
          </a:fillRef>
          <a:effectRef idx="0">
            <a:schemeClr val="accent3"/>
          </a:effectRef>
          <a:fontRef idx="minor">
            <a:schemeClr val="lt1"/>
          </a:fontRef>
        </p:style>
        <p:txBody>
          <a:bodyPr vert="vert"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uLnTx/>
                <a:uFillTx/>
                <a:latin typeface="Arial"/>
                <a:ea typeface="+mn-ea"/>
                <a:cs typeface="Arial"/>
              </a:rPr>
              <a:t>Find </a:t>
            </a:r>
            <a:r>
              <a:rPr kumimoji="0" lang="en-US" sz="1800" b="1" i="1" u="none" strike="noStrike" kern="1200" cap="none" spc="0" normalizeH="0" baseline="0" noProof="0" dirty="0">
                <a:ln>
                  <a:noFill/>
                </a:ln>
                <a:solidFill>
                  <a:schemeClr val="bg1"/>
                </a:solidFill>
                <a:effectLst/>
                <a:uLnTx/>
                <a:uFillTx/>
                <a:latin typeface="Arial"/>
                <a:ea typeface="+mn-ea"/>
                <a:cs typeface="Arial"/>
              </a:rPr>
              <a:t>your</a:t>
            </a:r>
            <a:r>
              <a:rPr kumimoji="0" lang="en-US" sz="1800" b="1" i="0" u="none" strike="noStrike" kern="1200" cap="none" spc="0" normalizeH="0" baseline="0" noProof="0" dirty="0">
                <a:ln>
                  <a:noFill/>
                </a:ln>
                <a:solidFill>
                  <a:srgbClr val="000000">
                    <a:lumMod val="95000"/>
                    <a:lumOff val="5000"/>
                  </a:srgbClr>
                </a:solidFill>
                <a:effectLst/>
                <a:uLnTx/>
                <a:uFillTx/>
                <a:latin typeface="Arial"/>
                <a:ea typeface="+mn-ea"/>
                <a:cs typeface="Arial"/>
              </a:rPr>
              <a:t> bid-awarded processor</a:t>
            </a:r>
          </a:p>
        </p:txBody>
      </p:sp>
      <p:sp>
        <p:nvSpPr>
          <p:cNvPr id="14" name="Rectangle: Rounded Corners 13">
            <a:extLst>
              <a:ext uri="{FF2B5EF4-FFF2-40B4-BE49-F238E27FC236}">
                <a16:creationId xmlns:a16="http://schemas.microsoft.com/office/drawing/2014/main" id="{E985BD19-40EC-91EE-62E9-8D48787FD433}"/>
              </a:ext>
            </a:extLst>
          </p:cNvPr>
          <p:cNvSpPr/>
          <p:nvPr/>
        </p:nvSpPr>
        <p:spPr>
          <a:xfrm>
            <a:off x="6964471" y="1271543"/>
            <a:ext cx="4399470" cy="1122319"/>
          </a:xfrm>
          <a:prstGeom prst="roundRect">
            <a:avLst/>
          </a:prstGeom>
          <a:solidFill>
            <a:srgbClr val="7030A0"/>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 tIns="9144" rIns="45720" bIns="9144"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u="sng" dirty="0">
                <a:solidFill>
                  <a:schemeClr val="bg1"/>
                </a:solidFill>
                <a:latin typeface="Arial"/>
                <a:cs typeface="Arial"/>
              </a:rPr>
              <a:t>EXAMPLE:</a:t>
            </a:r>
          </a:p>
          <a:p>
            <a:pPr algn="ctr"/>
            <a:r>
              <a:rPr lang="en-US" b="1" dirty="0">
                <a:solidFill>
                  <a:schemeClr val="bg1"/>
                </a:solidFill>
                <a:latin typeface="Arial"/>
                <a:cs typeface="Arial"/>
              </a:rPr>
              <a:t>Foster Farms used as bid-awarded processor</a:t>
            </a:r>
          </a:p>
        </p:txBody>
      </p:sp>
    </p:spTree>
    <p:extLst>
      <p:ext uri="{BB962C8B-B14F-4D97-AF65-F5344CB8AC3E}">
        <p14:creationId xmlns:p14="http://schemas.microsoft.com/office/powerpoint/2010/main" val="149886163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pic>
        <p:nvPicPr>
          <p:cNvPr id="3" name="Picture 3" descr="Graphical user interface, text, application&#10;&#10;Description automatically generated">
            <a:extLst>
              <a:ext uri="{FF2B5EF4-FFF2-40B4-BE49-F238E27FC236}">
                <a16:creationId xmlns:a16="http://schemas.microsoft.com/office/drawing/2014/main" id="{528547A0-F337-7FA6-CB58-AF6EA90C0461}"/>
              </a:ext>
            </a:extLst>
          </p:cNvPr>
          <p:cNvPicPr>
            <a:picLocks noChangeAspect="1"/>
          </p:cNvPicPr>
          <p:nvPr/>
        </p:nvPicPr>
        <p:blipFill>
          <a:blip r:embed="rId3"/>
          <a:stretch>
            <a:fillRect/>
          </a:stretch>
        </p:blipFill>
        <p:spPr>
          <a:xfrm>
            <a:off x="689708" y="1322553"/>
            <a:ext cx="9483968" cy="4525509"/>
          </a:xfrm>
          <a:prstGeom prst="rect">
            <a:avLst/>
          </a:prstGeom>
          <a:ln w="28575">
            <a:solidFill>
              <a:schemeClr val="tx1"/>
            </a:solidFill>
          </a:ln>
        </p:spPr>
      </p:pic>
      <p:sp>
        <p:nvSpPr>
          <p:cNvPr id="4" name="Rectangle 3">
            <a:extLst>
              <a:ext uri="{FF2B5EF4-FFF2-40B4-BE49-F238E27FC236}">
                <a16:creationId xmlns:a16="http://schemas.microsoft.com/office/drawing/2014/main" id="{3403EB64-4D33-8A03-7AD3-69094F2942C6}"/>
              </a:ext>
            </a:extLst>
          </p:cNvPr>
          <p:cNvSpPr/>
          <p:nvPr/>
        </p:nvSpPr>
        <p:spPr>
          <a:xfrm>
            <a:off x="1013897" y="4070217"/>
            <a:ext cx="1822950" cy="41592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Arrow: Left 5">
            <a:extLst>
              <a:ext uri="{FF2B5EF4-FFF2-40B4-BE49-F238E27FC236}">
                <a16:creationId xmlns:a16="http://schemas.microsoft.com/office/drawing/2014/main" id="{DF240DF8-1E95-2170-4FC4-B9E3DDFBA733}"/>
              </a:ext>
            </a:extLst>
          </p:cNvPr>
          <p:cNvSpPr/>
          <p:nvPr/>
        </p:nvSpPr>
        <p:spPr>
          <a:xfrm>
            <a:off x="2756836" y="3479590"/>
            <a:ext cx="3906854" cy="1656167"/>
          </a:xfrm>
          <a:prstGeom prst="leftArrow">
            <a:avLst>
              <a:gd name="adj1" fmla="val 46724"/>
              <a:gd name="adj2" fmla="val 41435"/>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a:r>
              <a:rPr lang="en-US" b="1">
                <a:solidFill>
                  <a:schemeClr val="tx1">
                    <a:lumMod val="95000"/>
                    <a:lumOff val="5000"/>
                  </a:schemeClr>
                </a:solidFill>
                <a:latin typeface="Arial"/>
                <a:cs typeface="Arial"/>
              </a:rPr>
              <a:t>Click on “Extended Search”</a:t>
            </a:r>
          </a:p>
        </p:txBody>
      </p:sp>
      <p:sp>
        <p:nvSpPr>
          <p:cNvPr id="8" name="Rectangle 7">
            <a:extLst>
              <a:ext uri="{FF2B5EF4-FFF2-40B4-BE49-F238E27FC236}">
                <a16:creationId xmlns:a16="http://schemas.microsoft.com/office/drawing/2014/main" id="{2B2FB329-29B0-749A-5064-250087513C20}"/>
              </a:ext>
            </a:extLst>
          </p:cNvPr>
          <p:cNvSpPr/>
          <p:nvPr/>
        </p:nvSpPr>
        <p:spPr>
          <a:xfrm>
            <a:off x="2073109" y="3479590"/>
            <a:ext cx="513055" cy="15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89DE864-9F2D-C9CB-A911-442B28A647F6}"/>
              </a:ext>
            </a:extLst>
          </p:cNvPr>
          <p:cNvSpPr/>
          <p:nvPr/>
        </p:nvSpPr>
        <p:spPr>
          <a:xfrm>
            <a:off x="1744004" y="4443375"/>
            <a:ext cx="548640" cy="54864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3</a:t>
            </a:r>
          </a:p>
        </p:txBody>
      </p:sp>
    </p:spTree>
    <p:extLst>
      <p:ext uri="{BB962C8B-B14F-4D97-AF65-F5344CB8AC3E}">
        <p14:creationId xmlns:p14="http://schemas.microsoft.com/office/powerpoint/2010/main" val="208729497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432044-2A4A-BAC4-DD35-EC6016F23550}"/>
              </a:ext>
            </a:extLst>
          </p:cNvPr>
          <p:cNvPicPr>
            <a:picLocks noChangeAspect="1"/>
          </p:cNvPicPr>
          <p:nvPr/>
        </p:nvPicPr>
        <p:blipFill rotWithShape="1">
          <a:blip r:embed="rId3"/>
          <a:srcRect r="1826"/>
          <a:stretch/>
        </p:blipFill>
        <p:spPr>
          <a:xfrm>
            <a:off x="585433" y="2128821"/>
            <a:ext cx="4984857" cy="628738"/>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0FDEEEDA-0959-A087-AE13-3F682664F3E4}"/>
              </a:ext>
            </a:extLst>
          </p:cNvPr>
          <p:cNvPicPr>
            <a:picLocks noChangeAspect="1"/>
          </p:cNvPicPr>
          <p:nvPr/>
        </p:nvPicPr>
        <p:blipFill rotWithShape="1">
          <a:blip r:embed="rId4">
            <a:extLst>
              <a:ext uri="{28A0092B-C50C-407E-A947-70E740481C1C}">
                <a14:useLocalDpi xmlns:a14="http://schemas.microsoft.com/office/drawing/2010/main" val="0"/>
              </a:ext>
            </a:extLst>
          </a:blip>
          <a:srcRect l="-1" t="4599" r="52824" b="7148"/>
          <a:stretch/>
        </p:blipFill>
        <p:spPr>
          <a:xfrm>
            <a:off x="5894950" y="1485673"/>
            <a:ext cx="5409545" cy="414630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27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8" name="Rectangle 7">
            <a:extLst>
              <a:ext uri="{FF2B5EF4-FFF2-40B4-BE49-F238E27FC236}">
                <a16:creationId xmlns:a16="http://schemas.microsoft.com/office/drawing/2014/main" id="{10F7C432-C8F8-0BD2-D082-D6EE3FD71D02}"/>
              </a:ext>
            </a:extLst>
          </p:cNvPr>
          <p:cNvSpPr/>
          <p:nvPr/>
        </p:nvSpPr>
        <p:spPr>
          <a:xfrm>
            <a:off x="585433" y="2115375"/>
            <a:ext cx="4984857" cy="608509"/>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8058456-2296-7AEC-780E-618AF99BCA71}"/>
              </a:ext>
            </a:extLst>
          </p:cNvPr>
          <p:cNvSpPr/>
          <p:nvPr/>
        </p:nvSpPr>
        <p:spPr>
          <a:xfrm>
            <a:off x="6033437" y="3363308"/>
            <a:ext cx="3749040" cy="4119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row: Left 6">
            <a:extLst>
              <a:ext uri="{FF2B5EF4-FFF2-40B4-BE49-F238E27FC236}">
                <a16:creationId xmlns:a16="http://schemas.microsoft.com/office/drawing/2014/main" id="{58862677-A53B-CD6E-7D3F-88190AD0F9C6}"/>
              </a:ext>
            </a:extLst>
          </p:cNvPr>
          <p:cNvSpPr/>
          <p:nvPr/>
        </p:nvSpPr>
        <p:spPr>
          <a:xfrm>
            <a:off x="8716750" y="3055384"/>
            <a:ext cx="2979811" cy="1027558"/>
          </a:xfrm>
          <a:prstGeom prst="leftArrow">
            <a:avLst/>
          </a:prstGeom>
          <a:solidFill>
            <a:schemeClr val="accent6"/>
          </a:solidFill>
          <a:ln w="28575">
            <a:solidFill>
              <a:schemeClr val="tx1"/>
            </a:solidFill>
          </a:ln>
          <a:effectLst>
            <a:glow rad="101600">
              <a:srgbClr val="000000">
                <a:alpha val="60000"/>
              </a:srgbClr>
            </a:glo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95000"/>
                    <a:lumOff val="5000"/>
                  </a:schemeClr>
                </a:solidFill>
                <a:latin typeface="Arial"/>
                <a:cs typeface="Arial"/>
              </a:rPr>
              <a:t>Enter Product Number</a:t>
            </a:r>
          </a:p>
        </p:txBody>
      </p:sp>
      <p:sp>
        <p:nvSpPr>
          <p:cNvPr id="14" name="Arrow: Left 13">
            <a:extLst>
              <a:ext uri="{FF2B5EF4-FFF2-40B4-BE49-F238E27FC236}">
                <a16:creationId xmlns:a16="http://schemas.microsoft.com/office/drawing/2014/main" id="{83C2894D-4C5B-0486-E0E8-9120A18855D2}"/>
              </a:ext>
            </a:extLst>
          </p:cNvPr>
          <p:cNvSpPr/>
          <p:nvPr/>
        </p:nvSpPr>
        <p:spPr>
          <a:xfrm rot="18420655" flipH="1">
            <a:off x="2574638" y="3029153"/>
            <a:ext cx="1806331" cy="561119"/>
          </a:xfrm>
          <a:prstGeom prst="leftArrow">
            <a:avLst/>
          </a:prstGeom>
          <a:solidFill>
            <a:schemeClr val="accent6"/>
          </a:solidFill>
          <a:ln w="28575">
            <a:solidFill>
              <a:schemeClr val="tx1"/>
            </a:solidFill>
          </a:ln>
          <a:effectLst>
            <a:glow rad="101600">
              <a:schemeClr val="tx1">
                <a:alpha val="60000"/>
              </a:schemeClr>
            </a:glo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6" name="Rectangle: Rounded Corners 5">
            <a:extLst>
              <a:ext uri="{FF2B5EF4-FFF2-40B4-BE49-F238E27FC236}">
                <a16:creationId xmlns:a16="http://schemas.microsoft.com/office/drawing/2014/main" id="{9837F821-8317-F14F-33C4-3B7D06773ED6}"/>
              </a:ext>
            </a:extLst>
          </p:cNvPr>
          <p:cNvSpPr/>
          <p:nvPr/>
        </p:nvSpPr>
        <p:spPr>
          <a:xfrm>
            <a:off x="1201519" y="3358396"/>
            <a:ext cx="3657825" cy="230200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5720" tIns="9144" rIns="45720" bIns="9144"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95000"/>
                    <a:lumOff val="5000"/>
                  </a:schemeClr>
                </a:solidFill>
                <a:latin typeface="Arial"/>
                <a:cs typeface="Arial"/>
              </a:rPr>
              <a:t>REMINDER:</a:t>
            </a:r>
            <a:br>
              <a:rPr lang="en-US" b="1" dirty="0">
                <a:solidFill>
                  <a:schemeClr val="tx1">
                    <a:lumMod val="95000"/>
                    <a:lumOff val="5000"/>
                  </a:schemeClr>
                </a:solidFill>
                <a:latin typeface="Arial"/>
                <a:cs typeface="Arial"/>
              </a:rPr>
            </a:br>
            <a:r>
              <a:rPr lang="en-US" sz="1200" b="1" dirty="0">
                <a:solidFill>
                  <a:schemeClr val="tx1">
                    <a:lumMod val="95000"/>
                    <a:lumOff val="5000"/>
                  </a:schemeClr>
                </a:solidFill>
                <a:latin typeface="Arial"/>
                <a:cs typeface="Arial"/>
              </a:rPr>
              <a:t> </a:t>
            </a:r>
          </a:p>
          <a:p>
            <a:pPr algn="ctr"/>
            <a:r>
              <a:rPr lang="en-US" b="1" dirty="0">
                <a:solidFill>
                  <a:schemeClr val="tx1">
                    <a:lumMod val="95000"/>
                    <a:lumOff val="5000"/>
                  </a:schemeClr>
                </a:solidFill>
                <a:latin typeface="Arial"/>
                <a:cs typeface="Arial"/>
              </a:rPr>
              <a:t>Use </a:t>
            </a:r>
            <a:r>
              <a:rPr lang="en-US" b="1" dirty="0">
                <a:solidFill>
                  <a:schemeClr val="tx1">
                    <a:lumMod val="95000"/>
                    <a:lumOff val="5000"/>
                  </a:schemeClr>
                </a:solidFill>
                <a:latin typeface="Arial"/>
                <a:cs typeface="Arial"/>
                <a:hlinkClick r:id="rId5">
                  <a:extLst>
                    <a:ext uri="{A12FA001-AC4F-418D-AE19-62706E023703}">
                      <ahyp:hlinkClr xmlns:ahyp="http://schemas.microsoft.com/office/drawing/2018/hyperlinkcolor" val="tx"/>
                    </a:ext>
                  </a:extLst>
                </a:hlinkClick>
              </a:rPr>
              <a:t>“List of Approved Processors”</a:t>
            </a:r>
            <a:r>
              <a:rPr lang="en-US" b="1" dirty="0">
                <a:solidFill>
                  <a:schemeClr val="tx1">
                    <a:lumMod val="95000"/>
                    <a:lumOff val="5000"/>
                  </a:schemeClr>
                </a:solidFill>
                <a:latin typeface="Arial"/>
                <a:cs typeface="Arial"/>
              </a:rPr>
              <a:t> document to locate product numbers available for further processing by </a:t>
            </a:r>
            <a:r>
              <a:rPr lang="en-US" b="1" i="1" dirty="0">
                <a:solidFill>
                  <a:schemeClr val="bg1"/>
                </a:solidFill>
                <a:latin typeface="Arial"/>
                <a:cs typeface="Arial"/>
              </a:rPr>
              <a:t>your</a:t>
            </a:r>
            <a:r>
              <a:rPr lang="en-US" b="1" dirty="0">
                <a:solidFill>
                  <a:schemeClr val="tx1">
                    <a:lumMod val="95000"/>
                    <a:lumOff val="5000"/>
                  </a:schemeClr>
                </a:solidFill>
                <a:latin typeface="Arial"/>
                <a:cs typeface="Arial"/>
              </a:rPr>
              <a:t> bid-awarded processor.</a:t>
            </a:r>
          </a:p>
        </p:txBody>
      </p:sp>
      <p:sp>
        <p:nvSpPr>
          <p:cNvPr id="17" name="Oval 16">
            <a:extLst>
              <a:ext uri="{FF2B5EF4-FFF2-40B4-BE49-F238E27FC236}">
                <a16:creationId xmlns:a16="http://schemas.microsoft.com/office/drawing/2014/main" id="{69B1F7C5-F00B-127B-E3EC-2D017FD4E114}"/>
              </a:ext>
            </a:extLst>
          </p:cNvPr>
          <p:cNvSpPr/>
          <p:nvPr/>
        </p:nvSpPr>
        <p:spPr>
          <a:xfrm>
            <a:off x="686455" y="3119340"/>
            <a:ext cx="381653" cy="4337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B25CAE4-703F-D8EE-D462-B0A36F151BCE}"/>
              </a:ext>
            </a:extLst>
          </p:cNvPr>
          <p:cNvSpPr/>
          <p:nvPr/>
        </p:nvSpPr>
        <p:spPr>
          <a:xfrm>
            <a:off x="6482890" y="2909974"/>
            <a:ext cx="548640" cy="54864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4</a:t>
            </a:r>
          </a:p>
        </p:txBody>
      </p:sp>
    </p:spTree>
    <p:extLst>
      <p:ext uri="{BB962C8B-B14F-4D97-AF65-F5344CB8AC3E}">
        <p14:creationId xmlns:p14="http://schemas.microsoft.com/office/powerpoint/2010/main" val="428969376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0FDEEEDA-0959-A087-AE13-3F682664F3E4}"/>
              </a:ext>
            </a:extLst>
          </p:cNvPr>
          <p:cNvPicPr>
            <a:picLocks noChangeAspect="1"/>
          </p:cNvPicPr>
          <p:nvPr/>
        </p:nvPicPr>
        <p:blipFill rotWithShape="1">
          <a:blip r:embed="rId3">
            <a:extLst>
              <a:ext uri="{28A0092B-C50C-407E-A947-70E740481C1C}">
                <a14:useLocalDpi xmlns:a14="http://schemas.microsoft.com/office/drawing/2010/main" val="0"/>
              </a:ext>
            </a:extLst>
          </a:blip>
          <a:srcRect l="-1" t="4599" r="52824" b="7148"/>
          <a:stretch/>
        </p:blipFill>
        <p:spPr>
          <a:xfrm>
            <a:off x="2515254" y="1303955"/>
            <a:ext cx="6091536" cy="4669034"/>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28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3" name="Rectangle 12">
            <a:extLst>
              <a:ext uri="{FF2B5EF4-FFF2-40B4-BE49-F238E27FC236}">
                <a16:creationId xmlns:a16="http://schemas.microsoft.com/office/drawing/2014/main" id="{28058456-2296-7AEC-780E-618AF99BCA71}"/>
              </a:ext>
            </a:extLst>
          </p:cNvPr>
          <p:cNvSpPr/>
          <p:nvPr/>
        </p:nvSpPr>
        <p:spPr>
          <a:xfrm>
            <a:off x="6096000" y="5454441"/>
            <a:ext cx="1813560" cy="411918"/>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row: Left 6">
            <a:extLst>
              <a:ext uri="{FF2B5EF4-FFF2-40B4-BE49-F238E27FC236}">
                <a16:creationId xmlns:a16="http://schemas.microsoft.com/office/drawing/2014/main" id="{58862677-A53B-CD6E-7D3F-88190AD0F9C6}"/>
              </a:ext>
            </a:extLst>
          </p:cNvPr>
          <p:cNvSpPr/>
          <p:nvPr/>
        </p:nvSpPr>
        <p:spPr>
          <a:xfrm>
            <a:off x="7661532" y="5146621"/>
            <a:ext cx="2587746" cy="1027558"/>
          </a:xfrm>
          <a:prstGeom prst="leftArrow">
            <a:avLst/>
          </a:prstGeom>
          <a:solidFill>
            <a:schemeClr val="accent6"/>
          </a:solidFill>
          <a:ln w="28575">
            <a:solidFill>
              <a:schemeClr val="tx1"/>
            </a:solidFill>
          </a:ln>
          <a:effectLst>
            <a:glow rad="101600">
              <a:srgbClr val="000000">
                <a:alpha val="60000"/>
              </a:srgbClr>
            </a:glo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“Search”</a:t>
            </a:r>
          </a:p>
        </p:txBody>
      </p:sp>
      <p:sp>
        <p:nvSpPr>
          <p:cNvPr id="3" name="Oval 2">
            <a:extLst>
              <a:ext uri="{FF2B5EF4-FFF2-40B4-BE49-F238E27FC236}">
                <a16:creationId xmlns:a16="http://schemas.microsoft.com/office/drawing/2014/main" id="{1FAB9ED2-20D4-2CE7-F613-E93CFA7DD833}"/>
              </a:ext>
            </a:extLst>
          </p:cNvPr>
          <p:cNvSpPr/>
          <p:nvPr/>
        </p:nvSpPr>
        <p:spPr>
          <a:xfrm>
            <a:off x="5821680" y="5064480"/>
            <a:ext cx="548640" cy="54864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5</a:t>
            </a:r>
          </a:p>
        </p:txBody>
      </p:sp>
    </p:spTree>
    <p:extLst>
      <p:ext uri="{BB962C8B-B14F-4D97-AF65-F5344CB8AC3E}">
        <p14:creationId xmlns:p14="http://schemas.microsoft.com/office/powerpoint/2010/main" val="61267899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table&#10;&#10;Description automatically generated">
            <a:extLst>
              <a:ext uri="{FF2B5EF4-FFF2-40B4-BE49-F238E27FC236}">
                <a16:creationId xmlns:a16="http://schemas.microsoft.com/office/drawing/2014/main" id="{45C9600A-397A-4EF7-9126-3970A8A6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81487"/>
            <a:ext cx="9565441" cy="42789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29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4" name="Rectangle 3">
            <a:extLst>
              <a:ext uri="{FF2B5EF4-FFF2-40B4-BE49-F238E27FC236}">
                <a16:creationId xmlns:a16="http://schemas.microsoft.com/office/drawing/2014/main" id="{0DB30BCE-8630-D21F-98E4-DBD9D31C04C0}"/>
              </a:ext>
            </a:extLst>
          </p:cNvPr>
          <p:cNvSpPr/>
          <p:nvPr/>
        </p:nvSpPr>
        <p:spPr>
          <a:xfrm>
            <a:off x="3634065" y="3354625"/>
            <a:ext cx="2332395" cy="230577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5878A5C1-82E8-5C15-AF1E-7F14DDB06F08}"/>
              </a:ext>
            </a:extLst>
          </p:cNvPr>
          <p:cNvSpPr/>
          <p:nvPr/>
        </p:nvSpPr>
        <p:spPr>
          <a:xfrm>
            <a:off x="2766060" y="1528788"/>
            <a:ext cx="4366260" cy="159260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1200"/>
              </a:spcAft>
            </a:pPr>
            <a:r>
              <a:rPr lang="en-US" sz="2000" b="1">
                <a:solidFill>
                  <a:schemeClr val="tx1">
                    <a:lumMod val="95000"/>
                    <a:lumOff val="5000"/>
                  </a:schemeClr>
                </a:solidFill>
                <a:latin typeface="Arial"/>
                <a:cs typeface="Arial"/>
              </a:rPr>
              <a:t>Confirm Program and Sub Area </a:t>
            </a:r>
            <a:br>
              <a:rPr lang="en-US" sz="2000" b="1">
                <a:solidFill>
                  <a:schemeClr val="tx1">
                    <a:lumMod val="95000"/>
                    <a:lumOff val="5000"/>
                  </a:schemeClr>
                </a:solidFill>
                <a:latin typeface="Arial"/>
                <a:cs typeface="Arial"/>
              </a:rPr>
            </a:br>
            <a:r>
              <a:rPr lang="en-US" sz="2000" b="1">
                <a:solidFill>
                  <a:schemeClr val="tx1">
                    <a:lumMod val="95000"/>
                    <a:lumOff val="5000"/>
                  </a:schemeClr>
                </a:solidFill>
                <a:latin typeface="Arial"/>
                <a:cs typeface="Arial"/>
              </a:rPr>
              <a:t>(NSLP, Entitlement, Bonus, etc.) before selecting line item.</a:t>
            </a:r>
          </a:p>
        </p:txBody>
      </p:sp>
      <p:sp>
        <p:nvSpPr>
          <p:cNvPr id="3" name="Arrow: Left 2">
            <a:extLst>
              <a:ext uri="{FF2B5EF4-FFF2-40B4-BE49-F238E27FC236}">
                <a16:creationId xmlns:a16="http://schemas.microsoft.com/office/drawing/2014/main" id="{C3CF0BE2-6AB0-D043-88AE-18AA3945268A}"/>
              </a:ext>
            </a:extLst>
          </p:cNvPr>
          <p:cNvSpPr/>
          <p:nvPr/>
        </p:nvSpPr>
        <p:spPr>
          <a:xfrm>
            <a:off x="5549184" y="5019811"/>
            <a:ext cx="1993683" cy="873822"/>
          </a:xfrm>
          <a:prstGeom prst="leftArrow">
            <a:avLst/>
          </a:prstGeom>
          <a:solidFill>
            <a:schemeClr val="accent6"/>
          </a:solidFill>
          <a:ln w="28575">
            <a:solidFill>
              <a:schemeClr val="tx1"/>
            </a:solidFill>
          </a:ln>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5" name="Oval 4">
            <a:extLst>
              <a:ext uri="{FF2B5EF4-FFF2-40B4-BE49-F238E27FC236}">
                <a16:creationId xmlns:a16="http://schemas.microsoft.com/office/drawing/2014/main" id="{B9A1D1C4-684D-C0A8-ECA8-5055D7A15969}"/>
              </a:ext>
            </a:extLst>
          </p:cNvPr>
          <p:cNvSpPr/>
          <p:nvPr/>
        </p:nvSpPr>
        <p:spPr>
          <a:xfrm>
            <a:off x="4469062" y="5507151"/>
            <a:ext cx="548640" cy="548640"/>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6</a:t>
            </a:r>
          </a:p>
        </p:txBody>
      </p:sp>
    </p:spTree>
    <p:extLst>
      <p:ext uri="{BB962C8B-B14F-4D97-AF65-F5344CB8AC3E}">
        <p14:creationId xmlns:p14="http://schemas.microsoft.com/office/powerpoint/2010/main" val="129791648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a:t>
            </a:fld>
            <a:endParaRPr lang="en-US"/>
          </a:p>
        </p:txBody>
      </p:sp>
      <p:sp>
        <p:nvSpPr>
          <p:cNvPr id="2" name="Rectangle 1">
            <a:extLst>
              <a:ext uri="{FF2B5EF4-FFF2-40B4-BE49-F238E27FC236}">
                <a16:creationId xmlns:a16="http://schemas.microsoft.com/office/drawing/2014/main" id="{CC0C49CC-F888-4155-BE46-C48E890DBB5E}"/>
              </a:ext>
            </a:extLst>
          </p:cNvPr>
          <p:cNvSpPr/>
          <p:nvPr/>
        </p:nvSpPr>
        <p:spPr>
          <a:xfrm>
            <a:off x="0" y="6079619"/>
            <a:ext cx="12192000" cy="638176"/>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TextBox 4">
            <a:extLst>
              <a:ext uri="{FF2B5EF4-FFF2-40B4-BE49-F238E27FC236}">
                <a16:creationId xmlns:a16="http://schemas.microsoft.com/office/drawing/2014/main" id="{5F78BB54-0D2C-40A1-A790-38519AE393CD}"/>
              </a:ext>
            </a:extLst>
          </p:cNvPr>
          <p:cNvSpPr txBox="1"/>
          <p:nvPr/>
        </p:nvSpPr>
        <p:spPr>
          <a:xfrm>
            <a:off x="1887794" y="398206"/>
            <a:ext cx="8201284" cy="830997"/>
          </a:xfrm>
          <a:prstGeom prst="rect">
            <a:avLst/>
          </a:prstGeom>
          <a:noFill/>
        </p:spPr>
        <p:txBody>
          <a:bodyPr wrap="none" rtlCol="0">
            <a:spAutoFit/>
          </a:bodyPr>
          <a:lstStyle/>
          <a:p>
            <a:r>
              <a:rPr lang="en-US" sz="4800">
                <a:latin typeface="Arial" panose="020B0604020202020204" pitchFamily="34" charset="0"/>
                <a:cs typeface="Arial" panose="020B0604020202020204" pitchFamily="34" charset="0"/>
              </a:rPr>
              <a:t>Acknowledgement Statement</a:t>
            </a:r>
          </a:p>
        </p:txBody>
      </p:sp>
      <p:sp>
        <p:nvSpPr>
          <p:cNvPr id="7" name="TextBox 6">
            <a:extLst>
              <a:ext uri="{FF2B5EF4-FFF2-40B4-BE49-F238E27FC236}">
                <a16:creationId xmlns:a16="http://schemas.microsoft.com/office/drawing/2014/main" id="{8B87BDDD-10FD-4849-81DA-552724D0332D}"/>
              </a:ext>
            </a:extLst>
          </p:cNvPr>
          <p:cNvSpPr txBox="1"/>
          <p:nvPr/>
        </p:nvSpPr>
        <p:spPr>
          <a:xfrm>
            <a:off x="400971" y="1348298"/>
            <a:ext cx="11174930" cy="4612225"/>
          </a:xfrm>
          <a:prstGeom prst="rect">
            <a:avLst/>
          </a:prstGeom>
          <a:noFill/>
        </p:spPr>
        <p:txBody>
          <a:bodyPr wrap="square">
            <a:spAutoFit/>
          </a:bodyPr>
          <a:lstStyle/>
          <a:p>
            <a:pPr marL="0" indent="0">
              <a:lnSpc>
                <a:spcPct val="120000"/>
              </a:lnSpc>
              <a:buClr>
                <a:schemeClr val="accent6">
                  <a:lumMod val="75000"/>
                </a:schemeClr>
              </a:buClr>
              <a:buNone/>
            </a:pPr>
            <a:r>
              <a:rPr lang="en-US" sz="2800">
                <a:solidFill>
                  <a:schemeClr val="tx1">
                    <a:lumMod val="95000"/>
                    <a:lumOff val="5000"/>
                  </a:schemeClr>
                </a:solidFill>
                <a:latin typeface="Arial" panose="020B0604020202020204" pitchFamily="34" charset="0"/>
                <a:cs typeface="Arial" panose="020B0604020202020204" pitchFamily="34" charset="0"/>
              </a:rPr>
              <a:t>You understand and acknowledge that:</a:t>
            </a:r>
          </a:p>
          <a:p>
            <a:pPr marL="0" indent="0">
              <a:lnSpc>
                <a:spcPct val="120000"/>
              </a:lnSpc>
              <a:buClr>
                <a:schemeClr val="accent6">
                  <a:lumMod val="75000"/>
                </a:schemeClr>
              </a:buClr>
              <a:buNone/>
            </a:pPr>
            <a:endParaRPr lang="en-US" sz="28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800">
                <a:solidFill>
                  <a:schemeClr val="tx1">
                    <a:lumMod val="95000"/>
                    <a:lumOff val="5000"/>
                  </a:schemeClr>
                </a:solidFill>
                <a:latin typeface="Arial" panose="020B0604020202020204" pitchFamily="34" charset="0"/>
                <a:cs typeface="Arial" panose="020B0604020202020204" pitchFamily="34" charset="0"/>
              </a:rPr>
              <a:t>The training you are about to take does not cover the entire scope of the program; and that</a:t>
            </a:r>
          </a:p>
          <a:p>
            <a:endParaRPr lang="en-US" sz="28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800">
                <a:solidFill>
                  <a:schemeClr val="tx1">
                    <a:lumMod val="95000"/>
                    <a:lumOff val="5000"/>
                  </a:schemeClr>
                </a:solidFill>
                <a:latin typeface="Arial" panose="020B0604020202020204" pitchFamily="34" charset="0"/>
                <a:cs typeface="Arial" panose="020B0604020202020204" pitchFamily="34" charset="0"/>
              </a:rPr>
              <a:t>You are responsible for knowing and understanding all handbooks, manuals, alerts, notices, and guidance, as well as any other forms of communication that provide further guidance, clarification, or instruction on operating the program.</a:t>
            </a:r>
          </a:p>
        </p:txBody>
      </p:sp>
    </p:spTree>
    <p:custDataLst>
      <p:tags r:id="rId1"/>
    </p:custDataLst>
    <p:extLst>
      <p:ext uri="{BB962C8B-B14F-4D97-AF65-F5344CB8AC3E}">
        <p14:creationId xmlns:p14="http://schemas.microsoft.com/office/powerpoint/2010/main" val="297200957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table&#10;&#10;Description automatically generated">
            <a:extLst>
              <a:ext uri="{FF2B5EF4-FFF2-40B4-BE49-F238E27FC236}">
                <a16:creationId xmlns:a16="http://schemas.microsoft.com/office/drawing/2014/main" id="{45C9600A-397A-4EF7-9126-3970A8A6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81487"/>
            <a:ext cx="9565441" cy="42789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30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4" name="Rectangle 3">
            <a:extLst>
              <a:ext uri="{FF2B5EF4-FFF2-40B4-BE49-F238E27FC236}">
                <a16:creationId xmlns:a16="http://schemas.microsoft.com/office/drawing/2014/main" id="{0DB30BCE-8630-D21F-98E4-DBD9D31C04C0}"/>
              </a:ext>
            </a:extLst>
          </p:cNvPr>
          <p:cNvSpPr/>
          <p:nvPr/>
        </p:nvSpPr>
        <p:spPr>
          <a:xfrm>
            <a:off x="2149665" y="4000500"/>
            <a:ext cx="319477" cy="15773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Arrow: Left 2">
            <a:extLst>
              <a:ext uri="{FF2B5EF4-FFF2-40B4-BE49-F238E27FC236}">
                <a16:creationId xmlns:a16="http://schemas.microsoft.com/office/drawing/2014/main" id="{C3CF0BE2-6AB0-D043-88AE-18AA3945268A}"/>
              </a:ext>
            </a:extLst>
          </p:cNvPr>
          <p:cNvSpPr/>
          <p:nvPr/>
        </p:nvSpPr>
        <p:spPr>
          <a:xfrm>
            <a:off x="2467189" y="4242739"/>
            <a:ext cx="1993683" cy="603921"/>
          </a:xfrm>
          <a:prstGeom prst="leftArrow">
            <a:avLst/>
          </a:prstGeom>
          <a:solidFill>
            <a:schemeClr val="accent6"/>
          </a:solidFill>
          <a:ln w="28575">
            <a:solidFill>
              <a:schemeClr val="tx1"/>
            </a:solidFill>
          </a:ln>
          <a:effectLst>
            <a:glow rad="101600">
              <a:schemeClr val="tx1">
                <a:alpha val="60000"/>
              </a:schemeClr>
            </a:glow>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5" name="Rectangle: Rounded Corners 4">
            <a:extLst>
              <a:ext uri="{FF2B5EF4-FFF2-40B4-BE49-F238E27FC236}">
                <a16:creationId xmlns:a16="http://schemas.microsoft.com/office/drawing/2014/main" id="{9F45F64C-5553-C870-A12C-3AB930328106}"/>
              </a:ext>
            </a:extLst>
          </p:cNvPr>
          <p:cNvSpPr/>
          <p:nvPr/>
        </p:nvSpPr>
        <p:spPr>
          <a:xfrm>
            <a:off x="337474" y="1498471"/>
            <a:ext cx="4547363" cy="193052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Aft>
                <a:spcPts val="1200"/>
              </a:spcAft>
            </a:pPr>
            <a:r>
              <a:rPr lang="en-US" sz="2000" b="1" i="1">
                <a:solidFill>
                  <a:schemeClr val="tx1">
                    <a:lumMod val="95000"/>
                    <a:lumOff val="5000"/>
                  </a:schemeClr>
                </a:solidFill>
                <a:latin typeface="Arial"/>
                <a:cs typeface="Arial"/>
              </a:rPr>
              <a:t>Quantity </a:t>
            </a:r>
            <a:r>
              <a:rPr lang="en-US" sz="2000" b="1">
                <a:solidFill>
                  <a:schemeClr val="tx1">
                    <a:lumMod val="95000"/>
                    <a:lumOff val="5000"/>
                  </a:schemeClr>
                </a:solidFill>
                <a:latin typeface="Arial"/>
                <a:cs typeface="Arial"/>
              </a:rPr>
              <a:t>Column</a:t>
            </a:r>
          </a:p>
          <a:p>
            <a:pPr marL="342900" indent="-342900">
              <a:buFont typeface="Arial"/>
              <a:buChar char="•"/>
            </a:pPr>
            <a:r>
              <a:rPr lang="en-US" sz="2000" b="1">
                <a:solidFill>
                  <a:schemeClr val="tx1">
                    <a:lumMod val="95000"/>
                    <a:lumOff val="5000"/>
                  </a:schemeClr>
                </a:solidFill>
                <a:latin typeface="Arial"/>
                <a:cs typeface="Arial"/>
              </a:rPr>
              <a:t>Note the UoM (Unit of Measure) when entering quantities.</a:t>
            </a:r>
          </a:p>
          <a:p>
            <a:pPr marL="800100" lvl="1" indent="-342900">
              <a:spcBef>
                <a:spcPts val="1200"/>
              </a:spcBef>
              <a:buFont typeface="Arial"/>
              <a:buChar char="•"/>
            </a:pPr>
            <a:r>
              <a:rPr lang="en-US" sz="2000" b="1">
                <a:solidFill>
                  <a:schemeClr val="tx1">
                    <a:lumMod val="95000"/>
                    <a:lumOff val="5000"/>
                  </a:schemeClr>
                </a:solidFill>
                <a:latin typeface="Arial"/>
                <a:cs typeface="Arial"/>
              </a:rPr>
              <a:t>Example: LB (pounds)</a:t>
            </a:r>
          </a:p>
        </p:txBody>
      </p:sp>
    </p:spTree>
    <p:extLst>
      <p:ext uri="{BB962C8B-B14F-4D97-AF65-F5344CB8AC3E}">
        <p14:creationId xmlns:p14="http://schemas.microsoft.com/office/powerpoint/2010/main" val="361005401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table&#10;&#10;Description automatically generated">
            <a:extLst>
              <a:ext uri="{FF2B5EF4-FFF2-40B4-BE49-F238E27FC236}">
                <a16:creationId xmlns:a16="http://schemas.microsoft.com/office/drawing/2014/main" id="{45C9600A-397A-4EF7-9126-3970A8A6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81487"/>
            <a:ext cx="9565441" cy="42789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31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6" name="Rectangle: Rounded Corners 5">
            <a:extLst>
              <a:ext uri="{FF2B5EF4-FFF2-40B4-BE49-F238E27FC236}">
                <a16:creationId xmlns:a16="http://schemas.microsoft.com/office/drawing/2014/main" id="{D6078C11-E5C5-9049-A8B8-E532D26F1BBE}"/>
              </a:ext>
            </a:extLst>
          </p:cNvPr>
          <p:cNvSpPr/>
          <p:nvPr/>
        </p:nvSpPr>
        <p:spPr>
          <a:xfrm>
            <a:off x="4902897" y="1456268"/>
            <a:ext cx="5348998" cy="151362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Product</a:t>
            </a:r>
            <a:r>
              <a:rPr lang="en-US" sz="2000" b="1" i="1">
                <a:solidFill>
                  <a:schemeClr val="tx1">
                    <a:lumMod val="95000"/>
                    <a:lumOff val="5000"/>
                  </a:schemeClr>
                </a:solidFill>
                <a:latin typeface="Arial"/>
                <a:ea typeface="+mn-lt"/>
                <a:cs typeface="+mn-lt"/>
              </a:rPr>
              <a:t> Name </a:t>
            </a:r>
            <a:r>
              <a:rPr lang="en-US" sz="2000" b="1">
                <a:solidFill>
                  <a:schemeClr val="tx1">
                    <a:lumMod val="95000"/>
                    <a:lumOff val="5000"/>
                  </a:schemeClr>
                </a:solidFill>
                <a:latin typeface="Arial"/>
                <a:ea typeface="+mn-lt"/>
                <a:cs typeface="+mn-lt"/>
              </a:rPr>
              <a:t>Column</a:t>
            </a:r>
            <a:br>
              <a:rPr lang="en-US" sz="2000" b="1">
                <a:latin typeface="Arial"/>
                <a:ea typeface="+mn-lt"/>
                <a:cs typeface="+mn-lt"/>
              </a:rPr>
            </a:br>
            <a:r>
              <a:rPr lang="en-US" sz="2000" b="1">
                <a:solidFill>
                  <a:schemeClr val="tx1">
                    <a:lumMod val="95000"/>
                    <a:lumOff val="5000"/>
                  </a:schemeClr>
                </a:solidFill>
                <a:latin typeface="Arial"/>
                <a:ea typeface="+mn-lt"/>
                <a:cs typeface="+mn-lt"/>
              </a:rPr>
              <a:t> </a:t>
            </a:r>
            <a:endParaRPr lang="en-US" sz="2000" b="1">
              <a:solidFill>
                <a:schemeClr val="tx1">
                  <a:lumMod val="95000"/>
                  <a:lumOff val="5000"/>
                </a:schemeClr>
              </a:solidFill>
              <a:latin typeface="Arial"/>
              <a:ea typeface="+mn-lt"/>
              <a:cs typeface="Arial"/>
            </a:endParaRPr>
          </a:p>
          <a:p>
            <a:pPr algn="ctr"/>
            <a:r>
              <a:rPr lang="en-US" sz="2000" b="1">
                <a:solidFill>
                  <a:schemeClr val="tx1">
                    <a:lumMod val="95000"/>
                    <a:lumOff val="5000"/>
                  </a:schemeClr>
                </a:solidFill>
                <a:latin typeface="Arial"/>
                <a:ea typeface="+mn-lt"/>
                <a:cs typeface="+mn-lt"/>
              </a:rPr>
              <a:t>Lists product/material name and details</a:t>
            </a:r>
            <a:endParaRPr lang="en-US" sz="2000" b="1">
              <a:solidFill>
                <a:schemeClr val="tx1">
                  <a:lumMod val="95000"/>
                  <a:lumOff val="5000"/>
                </a:schemeClr>
              </a:solidFill>
              <a:latin typeface="Arial"/>
              <a:cs typeface="Arial"/>
            </a:endParaRPr>
          </a:p>
        </p:txBody>
      </p:sp>
      <p:sp>
        <p:nvSpPr>
          <p:cNvPr id="7" name="Rectangle 6">
            <a:extLst>
              <a:ext uri="{FF2B5EF4-FFF2-40B4-BE49-F238E27FC236}">
                <a16:creationId xmlns:a16="http://schemas.microsoft.com/office/drawing/2014/main" id="{C164C930-58D2-03CD-1A51-067BA99C9260}"/>
              </a:ext>
            </a:extLst>
          </p:cNvPr>
          <p:cNvSpPr/>
          <p:nvPr/>
        </p:nvSpPr>
        <p:spPr>
          <a:xfrm>
            <a:off x="5909311" y="3090968"/>
            <a:ext cx="3131820" cy="256943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07034404"/>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table&#10;&#10;Description automatically generated">
            <a:extLst>
              <a:ext uri="{FF2B5EF4-FFF2-40B4-BE49-F238E27FC236}">
                <a16:creationId xmlns:a16="http://schemas.microsoft.com/office/drawing/2014/main" id="{45C9600A-397A-4EF7-9126-3970A8A6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81487"/>
            <a:ext cx="9565441" cy="42789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32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7" name="Rectangle 6">
            <a:extLst>
              <a:ext uri="{FF2B5EF4-FFF2-40B4-BE49-F238E27FC236}">
                <a16:creationId xmlns:a16="http://schemas.microsoft.com/office/drawing/2014/main" id="{C164C930-58D2-03CD-1A51-067BA99C9260}"/>
              </a:ext>
            </a:extLst>
          </p:cNvPr>
          <p:cNvSpPr/>
          <p:nvPr/>
        </p:nvSpPr>
        <p:spPr>
          <a:xfrm>
            <a:off x="8926416" y="3090969"/>
            <a:ext cx="1200151" cy="256943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Rounded Corners 2">
            <a:extLst>
              <a:ext uri="{FF2B5EF4-FFF2-40B4-BE49-F238E27FC236}">
                <a16:creationId xmlns:a16="http://schemas.microsoft.com/office/drawing/2014/main" id="{CBE4E0C6-A29F-D1BF-C10D-3693CFF24319}"/>
              </a:ext>
            </a:extLst>
          </p:cNvPr>
          <p:cNvSpPr/>
          <p:nvPr/>
        </p:nvSpPr>
        <p:spPr>
          <a:xfrm>
            <a:off x="6950593" y="1554338"/>
            <a:ext cx="5130917" cy="141045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a:solidFill>
                  <a:schemeClr val="tx1">
                    <a:lumMod val="95000"/>
                    <a:lumOff val="5000"/>
                  </a:schemeClr>
                </a:solidFill>
                <a:latin typeface="Arial"/>
                <a:ea typeface="+mn-lt"/>
                <a:cs typeface="+mn-lt"/>
              </a:rPr>
              <a:t>Price</a:t>
            </a:r>
            <a:r>
              <a:rPr lang="en-US" sz="2000" b="1">
                <a:solidFill>
                  <a:schemeClr val="tx1">
                    <a:lumMod val="95000"/>
                    <a:lumOff val="5000"/>
                  </a:schemeClr>
                </a:solidFill>
                <a:latin typeface="Arial"/>
                <a:ea typeface="+mn-lt"/>
                <a:cs typeface="+mn-lt"/>
              </a:rPr>
              <a:t> Column</a:t>
            </a:r>
            <a:br>
              <a:rPr lang="en-US" sz="20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 </a:t>
            </a:r>
            <a:endParaRPr lang="en-US" sz="2000" b="1">
              <a:solidFill>
                <a:schemeClr val="tx1">
                  <a:lumMod val="95000"/>
                  <a:lumOff val="5000"/>
                </a:schemeClr>
              </a:solidFill>
              <a:latin typeface="Arial"/>
              <a:ea typeface="+mn-lt"/>
              <a:cs typeface="Arial"/>
            </a:endParaRPr>
          </a:p>
          <a:p>
            <a:pPr marL="342900" indent="-342900">
              <a:buFont typeface="Arial"/>
              <a:buChar char="•"/>
            </a:pPr>
            <a:r>
              <a:rPr lang="en-US" sz="2000" b="1">
                <a:solidFill>
                  <a:schemeClr val="tx1">
                    <a:lumMod val="95000"/>
                    <a:lumOff val="5000"/>
                  </a:schemeClr>
                </a:solidFill>
                <a:latin typeface="Arial"/>
                <a:ea typeface="+mn-lt"/>
                <a:cs typeface="+mn-lt"/>
              </a:rPr>
              <a:t>Lists product material price per UoM (Unit of Measure in Cases or Lbs.).</a:t>
            </a:r>
            <a:endParaRPr lang="en-US" sz="20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70292570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able&#10;&#10;Description automatically generated">
            <a:extLst>
              <a:ext uri="{FF2B5EF4-FFF2-40B4-BE49-F238E27FC236}">
                <a16:creationId xmlns:a16="http://schemas.microsoft.com/office/drawing/2014/main" id="{65BD04DC-D204-B055-41B4-23BE4F2AB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5" y="1349333"/>
            <a:ext cx="10300476" cy="4607717"/>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33113"/>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7" name="Rectangle 6">
            <a:extLst>
              <a:ext uri="{FF2B5EF4-FFF2-40B4-BE49-F238E27FC236}">
                <a16:creationId xmlns:a16="http://schemas.microsoft.com/office/drawing/2014/main" id="{9703654B-B4E9-8F1B-526B-087CCEA2C6E1}"/>
              </a:ext>
            </a:extLst>
          </p:cNvPr>
          <p:cNvSpPr/>
          <p:nvPr/>
        </p:nvSpPr>
        <p:spPr>
          <a:xfrm>
            <a:off x="845820" y="4231913"/>
            <a:ext cx="1422939" cy="48450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3">
            <a:extLst>
              <a:ext uri="{FF2B5EF4-FFF2-40B4-BE49-F238E27FC236}">
                <a16:creationId xmlns:a16="http://schemas.microsoft.com/office/drawing/2014/main" id="{7DF94D94-CFA4-303F-D073-DA67D6EC447D}"/>
              </a:ext>
            </a:extLst>
          </p:cNvPr>
          <p:cNvSpPr/>
          <p:nvPr/>
        </p:nvSpPr>
        <p:spPr>
          <a:xfrm>
            <a:off x="315666" y="2696807"/>
            <a:ext cx="3238321" cy="84863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Do not enter a value in </a:t>
            </a:r>
            <a:r>
              <a:rPr lang="en-US" sz="2000" b="1" i="1">
                <a:solidFill>
                  <a:schemeClr val="tx1">
                    <a:lumMod val="95000"/>
                    <a:lumOff val="5000"/>
                  </a:schemeClr>
                </a:solidFill>
                <a:latin typeface="Arial"/>
                <a:cs typeface="Arial"/>
              </a:rPr>
              <a:t>Quantity</a:t>
            </a:r>
            <a:r>
              <a:rPr lang="en-US" sz="2000" b="1">
                <a:solidFill>
                  <a:schemeClr val="tx1">
                    <a:lumMod val="95000"/>
                    <a:lumOff val="5000"/>
                  </a:schemeClr>
                </a:solidFill>
                <a:latin typeface="Arial"/>
                <a:cs typeface="Arial"/>
              </a:rPr>
              <a:t> field.</a:t>
            </a:r>
          </a:p>
        </p:txBody>
      </p:sp>
      <p:sp>
        <p:nvSpPr>
          <p:cNvPr id="10" name="Arrow: Left 9">
            <a:extLst>
              <a:ext uri="{FF2B5EF4-FFF2-40B4-BE49-F238E27FC236}">
                <a16:creationId xmlns:a16="http://schemas.microsoft.com/office/drawing/2014/main" id="{A65DBCA0-5B4D-A528-59C0-AF62352478E0}"/>
              </a:ext>
            </a:extLst>
          </p:cNvPr>
          <p:cNvSpPr/>
          <p:nvPr/>
        </p:nvSpPr>
        <p:spPr>
          <a:xfrm>
            <a:off x="2308859" y="4156113"/>
            <a:ext cx="2490257" cy="561119"/>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Leave blank</a:t>
            </a:r>
          </a:p>
        </p:txBody>
      </p:sp>
      <p:sp>
        <p:nvSpPr>
          <p:cNvPr id="8" name="Multiplication Sign 7">
            <a:extLst>
              <a:ext uri="{FF2B5EF4-FFF2-40B4-BE49-F238E27FC236}">
                <a16:creationId xmlns:a16="http://schemas.microsoft.com/office/drawing/2014/main" id="{465E3FDA-6482-7A9A-AF99-7E5AF26AE96C}"/>
              </a:ext>
            </a:extLst>
          </p:cNvPr>
          <p:cNvSpPr/>
          <p:nvPr/>
        </p:nvSpPr>
        <p:spPr>
          <a:xfrm>
            <a:off x="1194694" y="4193605"/>
            <a:ext cx="588873" cy="56111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40280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table&#10;&#10;Description automatically generated">
            <a:extLst>
              <a:ext uri="{FF2B5EF4-FFF2-40B4-BE49-F238E27FC236}">
                <a16:creationId xmlns:a16="http://schemas.microsoft.com/office/drawing/2014/main" id="{45C9600A-397A-4EF7-9126-3970A8A6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81487"/>
            <a:ext cx="9565441" cy="42789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dirty="0" smtClean="0"/>
              <a:pPr/>
              <a:t>34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4" name="Rectangle 3">
            <a:extLst>
              <a:ext uri="{FF2B5EF4-FFF2-40B4-BE49-F238E27FC236}">
                <a16:creationId xmlns:a16="http://schemas.microsoft.com/office/drawing/2014/main" id="{38F8A4EE-5C3E-6AD3-10B8-6A0E164CE293}"/>
              </a:ext>
            </a:extLst>
          </p:cNvPr>
          <p:cNvSpPr/>
          <p:nvPr/>
        </p:nvSpPr>
        <p:spPr>
          <a:xfrm>
            <a:off x="2637028" y="4079191"/>
            <a:ext cx="884790" cy="38472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1EF80DF5-E00C-CC85-34FA-E19E73902CA3}"/>
              </a:ext>
            </a:extLst>
          </p:cNvPr>
          <p:cNvSpPr/>
          <p:nvPr/>
        </p:nvSpPr>
        <p:spPr>
          <a:xfrm>
            <a:off x="3763474" y="2406413"/>
            <a:ext cx="3711238" cy="15349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Shopping Cart icon next to desired product to view details and available delivery dates</a:t>
            </a:r>
            <a:endParaRPr lang="en-US">
              <a:solidFill>
                <a:schemeClr val="tx1">
                  <a:lumMod val="95000"/>
                  <a:lumOff val="5000"/>
                </a:schemeClr>
              </a:solidFill>
            </a:endParaRPr>
          </a:p>
        </p:txBody>
      </p:sp>
      <p:sp>
        <p:nvSpPr>
          <p:cNvPr id="6" name="Arrow: Left 5">
            <a:extLst>
              <a:ext uri="{FF2B5EF4-FFF2-40B4-BE49-F238E27FC236}">
                <a16:creationId xmlns:a16="http://schemas.microsoft.com/office/drawing/2014/main" id="{23D14CB6-5466-B82D-320C-4584B4CA32CD}"/>
              </a:ext>
            </a:extLst>
          </p:cNvPr>
          <p:cNvSpPr/>
          <p:nvPr/>
        </p:nvSpPr>
        <p:spPr>
          <a:xfrm>
            <a:off x="3437446" y="3953257"/>
            <a:ext cx="1806331" cy="561119"/>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here</a:t>
            </a:r>
          </a:p>
        </p:txBody>
      </p:sp>
    </p:spTree>
    <p:extLst>
      <p:ext uri="{BB962C8B-B14F-4D97-AF65-F5344CB8AC3E}">
        <p14:creationId xmlns:p14="http://schemas.microsoft.com/office/powerpoint/2010/main" val="75426231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1143914" y="2034339"/>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498849" y="947863"/>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35</a:t>
            </a:fld>
            <a:endParaRPr lang="en-US"/>
          </a:p>
        </p:txBody>
      </p:sp>
      <p:pic>
        <p:nvPicPr>
          <p:cNvPr id="2" name="Picture 2" descr="A qr code on a green background&#10;&#10;Description automatically generated">
            <a:extLst>
              <a:ext uri="{FF2B5EF4-FFF2-40B4-BE49-F238E27FC236}">
                <a16:creationId xmlns:a16="http://schemas.microsoft.com/office/drawing/2014/main" id="{2E3C8C78-51DB-C293-F6A0-55026C19C943}"/>
              </a:ext>
            </a:extLst>
          </p:cNvPr>
          <p:cNvPicPr>
            <a:picLocks noChangeAspect="1"/>
          </p:cNvPicPr>
          <p:nvPr/>
        </p:nvPicPr>
        <p:blipFill>
          <a:blip r:embed="rId3"/>
          <a:stretch>
            <a:fillRect/>
          </a:stretch>
        </p:blipFill>
        <p:spPr>
          <a:xfrm>
            <a:off x="7303558" y="1268765"/>
            <a:ext cx="4626327" cy="4616802"/>
          </a:xfrm>
          <a:prstGeom prst="rect">
            <a:avLst/>
          </a:prstGeom>
        </p:spPr>
      </p:pic>
      <p:sp>
        <p:nvSpPr>
          <p:cNvPr id="3" name="TextBox 2">
            <a:extLst>
              <a:ext uri="{FF2B5EF4-FFF2-40B4-BE49-F238E27FC236}">
                <a16:creationId xmlns:a16="http://schemas.microsoft.com/office/drawing/2014/main" id="{BE47FB36-C49B-DF3F-DEF4-BA89397D6BB7}"/>
              </a:ext>
            </a:extLst>
          </p:cNvPr>
          <p:cNvSpPr txBox="1"/>
          <p:nvPr/>
        </p:nvSpPr>
        <p:spPr>
          <a:xfrm>
            <a:off x="277229" y="5035659"/>
            <a:ext cx="773853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70C0"/>
                </a:solidFill>
                <a:hlinkClick r:id="rId4">
                  <a:extLst>
                    <a:ext uri="{A12FA001-AC4F-418D-AE19-62706E023703}">
                      <ahyp:hlinkClr xmlns:ahyp="http://schemas.microsoft.com/office/drawing/2018/hyperlinkcolor" val="tx"/>
                    </a:ext>
                  </a:extLst>
                </a:hlinkClick>
              </a:rPr>
              <a:t>https://forms.office.com/r/DdcmVGMDQS</a:t>
            </a:r>
          </a:p>
          <a:p>
            <a:endParaRPr lang="en-US"/>
          </a:p>
        </p:txBody>
      </p:sp>
    </p:spTree>
    <p:extLst>
      <p:ext uri="{BB962C8B-B14F-4D97-AF65-F5344CB8AC3E}">
        <p14:creationId xmlns:p14="http://schemas.microsoft.com/office/powerpoint/2010/main" val="3088829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BC6B01AA-6550-9837-2F91-59DF6160C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066" y="1359481"/>
            <a:ext cx="6353654" cy="4602956"/>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2" name="Arrow: Left 11">
            <a:extLst>
              <a:ext uri="{FF2B5EF4-FFF2-40B4-BE49-F238E27FC236}">
                <a16:creationId xmlns:a16="http://schemas.microsoft.com/office/drawing/2014/main" id="{70A178AD-29A2-8357-9989-80C4833E597F}"/>
              </a:ext>
            </a:extLst>
          </p:cNvPr>
          <p:cNvSpPr/>
          <p:nvPr/>
        </p:nvSpPr>
        <p:spPr>
          <a:xfrm>
            <a:off x="7942209" y="3464142"/>
            <a:ext cx="2933530" cy="2076099"/>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Scroll if needed to see all available dates</a:t>
            </a:r>
          </a:p>
        </p:txBody>
      </p:sp>
      <p:sp>
        <p:nvSpPr>
          <p:cNvPr id="13" name="Rectangle 12">
            <a:extLst>
              <a:ext uri="{FF2B5EF4-FFF2-40B4-BE49-F238E27FC236}">
                <a16:creationId xmlns:a16="http://schemas.microsoft.com/office/drawing/2014/main" id="{C4BF841B-BFB7-096D-C4A5-87FEAC21E63D}"/>
              </a:ext>
            </a:extLst>
          </p:cNvPr>
          <p:cNvSpPr/>
          <p:nvPr/>
        </p:nvSpPr>
        <p:spPr>
          <a:xfrm>
            <a:off x="2310822" y="1386458"/>
            <a:ext cx="4749728" cy="177662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row: Right 14">
            <a:extLst>
              <a:ext uri="{FF2B5EF4-FFF2-40B4-BE49-F238E27FC236}">
                <a16:creationId xmlns:a16="http://schemas.microsoft.com/office/drawing/2014/main" id="{6ED3FC5B-5759-811C-7E55-665554EC6AC8}"/>
              </a:ext>
            </a:extLst>
          </p:cNvPr>
          <p:cNvSpPr/>
          <p:nvPr/>
        </p:nvSpPr>
        <p:spPr>
          <a:xfrm>
            <a:off x="474862" y="1386458"/>
            <a:ext cx="2445620" cy="1538305"/>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Arial"/>
                <a:cs typeface="Arial"/>
              </a:rPr>
              <a:t>Product Details</a:t>
            </a:r>
          </a:p>
        </p:txBody>
      </p:sp>
    </p:spTree>
    <p:extLst>
      <p:ext uri="{BB962C8B-B14F-4D97-AF65-F5344CB8AC3E}">
        <p14:creationId xmlns:p14="http://schemas.microsoft.com/office/powerpoint/2010/main" val="373338660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D164A64E-0A49-764D-EE64-1A5C6744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196" y="1499875"/>
            <a:ext cx="5991078" cy="4340285"/>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3" name="Rectangle 12">
            <a:extLst>
              <a:ext uri="{FF2B5EF4-FFF2-40B4-BE49-F238E27FC236}">
                <a16:creationId xmlns:a16="http://schemas.microsoft.com/office/drawing/2014/main" id="{C4BF841B-BFB7-096D-C4A5-87FEAC21E63D}"/>
              </a:ext>
            </a:extLst>
          </p:cNvPr>
          <p:cNvSpPr/>
          <p:nvPr/>
        </p:nvSpPr>
        <p:spPr>
          <a:xfrm>
            <a:off x="2867043" y="3303038"/>
            <a:ext cx="2022197" cy="253712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3">
            <a:extLst>
              <a:ext uri="{FF2B5EF4-FFF2-40B4-BE49-F238E27FC236}">
                <a16:creationId xmlns:a16="http://schemas.microsoft.com/office/drawing/2014/main" id="{402D3AB4-D7A4-2F15-1395-CACFD463DFAD}"/>
              </a:ext>
            </a:extLst>
          </p:cNvPr>
          <p:cNvSpPr/>
          <p:nvPr/>
        </p:nvSpPr>
        <p:spPr>
          <a:xfrm>
            <a:off x="6775373" y="1710478"/>
            <a:ext cx="5233316" cy="279542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a:solidFill>
                  <a:schemeClr val="tx1"/>
                </a:solidFill>
                <a:latin typeface="Arial"/>
                <a:cs typeface="Arial"/>
              </a:rPr>
              <a:t>Delivery Date </a:t>
            </a:r>
            <a:br>
              <a:rPr lang="en-US" sz="2000" b="1" i="1">
                <a:latin typeface="Arial"/>
                <a:ea typeface="+mn-lt"/>
                <a:cs typeface="Arial"/>
              </a:rPr>
            </a:br>
            <a:r>
              <a:rPr lang="en-US" sz="1600" b="1" i="1">
                <a:latin typeface="Arial"/>
                <a:ea typeface="+mn-lt"/>
                <a:cs typeface="Arial"/>
              </a:rPr>
              <a:t> </a:t>
            </a:r>
            <a:endParaRPr lang="en-US" sz="1600"/>
          </a:p>
          <a:p>
            <a:pPr marL="342900" indent="-342900">
              <a:buFont typeface="Arial"/>
              <a:buChar char="•"/>
            </a:pPr>
            <a:r>
              <a:rPr lang="en-US" sz="2000" b="1">
                <a:solidFill>
                  <a:schemeClr val="tx1"/>
                </a:solidFill>
                <a:latin typeface="Arial"/>
                <a:cs typeface="Arial"/>
              </a:rPr>
              <a:t>Range of dates when commodities may be delivered to selected Deliver To/Ship-To destination (Processor for Processing Diversion). </a:t>
            </a:r>
            <a:br>
              <a:rPr lang="en-US" sz="2000" b="1">
                <a:latin typeface="Arial"/>
                <a:cs typeface="Arial"/>
              </a:rPr>
            </a:br>
            <a:r>
              <a:rPr lang="en-US" sz="1600" b="1">
                <a:latin typeface="Arial"/>
                <a:cs typeface="Arial"/>
              </a:rPr>
              <a:t> </a:t>
            </a:r>
            <a:endParaRPr lang="en-US" sz="1600" b="1">
              <a:solidFill>
                <a:schemeClr val="tx1"/>
              </a:solidFill>
              <a:latin typeface="Arial"/>
              <a:cs typeface="Arial"/>
            </a:endParaRPr>
          </a:p>
          <a:p>
            <a:pPr marL="342900" indent="-342900">
              <a:buFont typeface="Arial"/>
              <a:buChar char="•"/>
            </a:pPr>
            <a:r>
              <a:rPr lang="en-US" sz="2000" b="1">
                <a:solidFill>
                  <a:schemeClr val="tx1"/>
                </a:solidFill>
                <a:latin typeface="Arial"/>
                <a:cs typeface="Arial"/>
              </a:rPr>
              <a:t>Pre-populated/not editable.</a:t>
            </a:r>
            <a:endParaRPr lang="en-US" sz="2000" b="1">
              <a:solidFill>
                <a:schemeClr val="tx1"/>
              </a:solidFill>
              <a:latin typeface="Arial"/>
              <a:ea typeface="+mn-lt"/>
              <a:cs typeface="+mn-lt"/>
            </a:endParaRPr>
          </a:p>
        </p:txBody>
      </p:sp>
    </p:spTree>
    <p:extLst>
      <p:ext uri="{BB962C8B-B14F-4D97-AF65-F5344CB8AC3E}">
        <p14:creationId xmlns:p14="http://schemas.microsoft.com/office/powerpoint/2010/main" val="213511255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8BB9C220-3E68-7276-1B81-00500C5F1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261" y="1427654"/>
            <a:ext cx="6190456" cy="4484726"/>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3" name="Rectangle 12">
            <a:extLst>
              <a:ext uri="{FF2B5EF4-FFF2-40B4-BE49-F238E27FC236}">
                <a16:creationId xmlns:a16="http://schemas.microsoft.com/office/drawing/2014/main" id="{C4BF841B-BFB7-096D-C4A5-87FEAC21E63D}"/>
              </a:ext>
            </a:extLst>
          </p:cNvPr>
          <p:cNvSpPr/>
          <p:nvPr/>
        </p:nvSpPr>
        <p:spPr>
          <a:xfrm>
            <a:off x="4901885" y="3321699"/>
            <a:ext cx="1953949" cy="249617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3">
            <a:extLst>
              <a:ext uri="{FF2B5EF4-FFF2-40B4-BE49-F238E27FC236}">
                <a16:creationId xmlns:a16="http://schemas.microsoft.com/office/drawing/2014/main" id="{402D3AB4-D7A4-2F15-1395-CACFD463DFAD}"/>
              </a:ext>
            </a:extLst>
          </p:cNvPr>
          <p:cNvSpPr/>
          <p:nvPr/>
        </p:nvSpPr>
        <p:spPr>
          <a:xfrm>
            <a:off x="6930483" y="1710478"/>
            <a:ext cx="4695463" cy="271688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a:solidFill>
                  <a:schemeClr val="tx1"/>
                </a:solidFill>
                <a:latin typeface="Arial"/>
                <a:cs typeface="Arial"/>
              </a:rPr>
              <a:t>Order By Date </a:t>
            </a:r>
            <a:br>
              <a:rPr lang="en-US" sz="2000" b="1" i="1">
                <a:latin typeface="Arial"/>
                <a:ea typeface="+mn-lt"/>
                <a:cs typeface="Arial"/>
              </a:rPr>
            </a:br>
            <a:endParaRPr lang="en-US" sz="2000"/>
          </a:p>
          <a:p>
            <a:pPr marL="342900" indent="-342900">
              <a:buFont typeface="Arial"/>
              <a:buChar char="•"/>
            </a:pPr>
            <a:r>
              <a:rPr lang="en-US" sz="2000" b="1">
                <a:solidFill>
                  <a:schemeClr val="tx1"/>
                </a:solidFill>
                <a:latin typeface="Arial"/>
                <a:cs typeface="Arial"/>
              </a:rPr>
              <a:t>Last date to submit request for the corresponding </a:t>
            </a:r>
            <a:r>
              <a:rPr lang="en-US" sz="2000" b="1" i="1">
                <a:solidFill>
                  <a:schemeClr val="tx1"/>
                </a:solidFill>
                <a:latin typeface="Arial"/>
                <a:cs typeface="Arial"/>
              </a:rPr>
              <a:t>Delivery Date</a:t>
            </a:r>
            <a:r>
              <a:rPr lang="en-US" sz="2000" b="1">
                <a:solidFill>
                  <a:schemeClr val="tx1"/>
                </a:solidFill>
                <a:latin typeface="Arial"/>
                <a:cs typeface="Arial"/>
              </a:rPr>
              <a:t>.</a:t>
            </a:r>
            <a:br>
              <a:rPr lang="en-US" sz="2000" b="1">
                <a:latin typeface="Arial"/>
                <a:cs typeface="Arial"/>
              </a:rPr>
            </a:br>
            <a:endParaRPr lang="en-US" sz="2000" b="1">
              <a:solidFill>
                <a:schemeClr val="tx1"/>
              </a:solidFill>
              <a:latin typeface="Arial"/>
              <a:cs typeface="Arial"/>
            </a:endParaRPr>
          </a:p>
          <a:p>
            <a:pPr marL="342900" indent="-342900">
              <a:buFont typeface="Arial"/>
              <a:buChar char="•"/>
            </a:pPr>
            <a:r>
              <a:rPr lang="en-US" sz="2000" b="1">
                <a:solidFill>
                  <a:schemeClr val="tx1"/>
                </a:solidFill>
                <a:latin typeface="Arial"/>
                <a:cs typeface="Arial"/>
              </a:rPr>
              <a:t>Pre-populated/not editable.</a:t>
            </a:r>
            <a:br>
              <a:rPr lang="en-US" sz="2000">
                <a:latin typeface="Century Gothic"/>
                <a:cs typeface="Arial"/>
              </a:rPr>
            </a:br>
            <a:endParaRPr lang="en-US" sz="2000" b="1">
              <a:solidFill>
                <a:schemeClr val="tx1"/>
              </a:solidFill>
              <a:latin typeface="Arial"/>
              <a:ea typeface="+mn-lt"/>
              <a:cs typeface="+mn-lt"/>
            </a:endParaRPr>
          </a:p>
        </p:txBody>
      </p:sp>
    </p:spTree>
    <p:extLst>
      <p:ext uri="{BB962C8B-B14F-4D97-AF65-F5344CB8AC3E}">
        <p14:creationId xmlns:p14="http://schemas.microsoft.com/office/powerpoint/2010/main" val="184863539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able&#10;&#10;Description automatically generated">
            <a:extLst>
              <a:ext uri="{FF2B5EF4-FFF2-40B4-BE49-F238E27FC236}">
                <a16:creationId xmlns:a16="http://schemas.microsoft.com/office/drawing/2014/main" id="{F15129D2-5277-BE1A-EB7A-50BCE6BD8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64144"/>
            <a:ext cx="6028059" cy="4579456"/>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5" name="Rectangle 4">
            <a:extLst>
              <a:ext uri="{FF2B5EF4-FFF2-40B4-BE49-F238E27FC236}">
                <a16:creationId xmlns:a16="http://schemas.microsoft.com/office/drawing/2014/main" id="{CC742E8D-0664-393A-44C5-CE6CA34942F4}"/>
              </a:ext>
            </a:extLst>
          </p:cNvPr>
          <p:cNvSpPr/>
          <p:nvPr/>
        </p:nvSpPr>
        <p:spPr>
          <a:xfrm>
            <a:off x="1179781" y="3692495"/>
            <a:ext cx="5429810" cy="29857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row: Left 6">
            <a:extLst>
              <a:ext uri="{FF2B5EF4-FFF2-40B4-BE49-F238E27FC236}">
                <a16:creationId xmlns:a16="http://schemas.microsoft.com/office/drawing/2014/main" id="{9156542F-F4CB-4EB1-0668-9D45282FCA6E}"/>
              </a:ext>
            </a:extLst>
          </p:cNvPr>
          <p:cNvSpPr/>
          <p:nvPr/>
        </p:nvSpPr>
        <p:spPr>
          <a:xfrm>
            <a:off x="6252874" y="3480166"/>
            <a:ext cx="1579632" cy="654128"/>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12" name="Rectangle 11">
            <a:extLst>
              <a:ext uri="{FF2B5EF4-FFF2-40B4-BE49-F238E27FC236}">
                <a16:creationId xmlns:a16="http://schemas.microsoft.com/office/drawing/2014/main" id="{B7B8CC14-F8E1-A48B-3CC3-44FA47DCA9E5}"/>
              </a:ext>
            </a:extLst>
          </p:cNvPr>
          <p:cNvSpPr/>
          <p:nvPr/>
        </p:nvSpPr>
        <p:spPr>
          <a:xfrm>
            <a:off x="1179781" y="4811237"/>
            <a:ext cx="5429810" cy="29857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row: Left 9">
            <a:extLst>
              <a:ext uri="{FF2B5EF4-FFF2-40B4-BE49-F238E27FC236}">
                <a16:creationId xmlns:a16="http://schemas.microsoft.com/office/drawing/2014/main" id="{B2EAB115-9708-961C-3DBB-C84AE69BF38D}"/>
              </a:ext>
            </a:extLst>
          </p:cNvPr>
          <p:cNvSpPr/>
          <p:nvPr/>
        </p:nvSpPr>
        <p:spPr>
          <a:xfrm>
            <a:off x="6304360" y="4633463"/>
            <a:ext cx="1528146" cy="654128"/>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402D3AB4-D7A4-2F15-1395-CACFD463DFAD}"/>
              </a:ext>
            </a:extLst>
          </p:cNvPr>
          <p:cNvSpPr/>
          <p:nvPr/>
        </p:nvSpPr>
        <p:spPr>
          <a:xfrm>
            <a:off x="7539243" y="3128155"/>
            <a:ext cx="3862276" cy="223578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a:solidFill>
                  <a:schemeClr val="tx1"/>
                </a:solidFill>
                <a:latin typeface="Arial"/>
                <a:cs typeface="Arial"/>
              </a:rPr>
              <a:t>Quantity </a:t>
            </a:r>
            <a:br>
              <a:rPr lang="en-US" sz="2000" b="1" i="1">
                <a:solidFill>
                  <a:schemeClr val="tx1"/>
                </a:solidFill>
                <a:latin typeface="Arial"/>
                <a:ea typeface="+mn-lt"/>
                <a:cs typeface="Arial"/>
              </a:rPr>
            </a:br>
            <a:endParaRPr lang="en-US" sz="2000" b="1" i="1">
              <a:solidFill>
                <a:schemeClr val="tx1"/>
              </a:solidFill>
              <a:latin typeface="Arial"/>
              <a:cs typeface="Arial"/>
            </a:endParaRPr>
          </a:p>
          <a:p>
            <a:pPr algn="ctr"/>
            <a:r>
              <a:rPr lang="en-US" sz="2000" b="1">
                <a:solidFill>
                  <a:schemeClr val="tx1"/>
                </a:solidFill>
                <a:latin typeface="Arial"/>
                <a:cs typeface="Arial"/>
              </a:rPr>
              <a:t>Add desired </a:t>
            </a:r>
            <a:r>
              <a:rPr lang="en-US" sz="2000" b="1" i="1">
                <a:solidFill>
                  <a:schemeClr val="tx1"/>
                </a:solidFill>
                <a:latin typeface="Arial"/>
                <a:cs typeface="Arial"/>
              </a:rPr>
              <a:t>Quantity</a:t>
            </a:r>
            <a:r>
              <a:rPr lang="en-US" sz="2000" b="1">
                <a:solidFill>
                  <a:schemeClr val="tx1"/>
                </a:solidFill>
                <a:latin typeface="Arial"/>
                <a:cs typeface="Arial"/>
              </a:rPr>
              <a:t> in the field next to the desired </a:t>
            </a:r>
            <a:r>
              <a:rPr lang="en-US" sz="2000" b="1" i="1">
                <a:solidFill>
                  <a:schemeClr val="tx1"/>
                </a:solidFill>
                <a:latin typeface="Arial"/>
                <a:cs typeface="Arial"/>
              </a:rPr>
              <a:t>Delivery Date/Order By Date pair(s).</a:t>
            </a:r>
            <a:endParaRPr lang="en-US" sz="20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01089812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lIns="91440" tIns="45720" rIns="91440" bIns="45720" anchor="t"/>
          <a:lstStyle/>
          <a:p>
            <a:pPr algn="ctr"/>
            <a:r>
              <a:rPr lang="en-US" sz="4400">
                <a:latin typeface="Arial"/>
                <a:cs typeface="Arial"/>
              </a:rPr>
              <a:t>WBSCM Transition Page QR Code: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825840" y="1884784"/>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r>
              <a:rPr lang="en-US" sz="3200">
                <a:latin typeface="Arial"/>
                <a:cs typeface="Arial"/>
              </a:rPr>
              <a:t>Scan QR Code to visit the Food Distribution Program WBSCM Transition website</a:t>
            </a:r>
          </a:p>
        </p:txBody>
      </p:sp>
      <p:pic>
        <p:nvPicPr>
          <p:cNvPr id="10" name="Picture 9">
            <a:extLst>
              <a:ext uri="{FF2B5EF4-FFF2-40B4-BE49-F238E27FC236}">
                <a16:creationId xmlns:a16="http://schemas.microsoft.com/office/drawing/2014/main" id="{1094845E-699E-9460-1A71-BEB9540E4D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2550" y="1325441"/>
            <a:ext cx="4478694" cy="4478694"/>
          </a:xfrm>
          <a:prstGeom prst="rect">
            <a:avLst/>
          </a:prstGeom>
        </p:spPr>
      </p:pic>
    </p:spTree>
    <p:extLst>
      <p:ext uri="{BB962C8B-B14F-4D97-AF65-F5344CB8AC3E}">
        <p14:creationId xmlns:p14="http://schemas.microsoft.com/office/powerpoint/2010/main" val="2768403975"/>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1102AA1D-B278-0018-9B7B-AF3D9714E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70371"/>
            <a:ext cx="5542895" cy="4562696"/>
          </a:xfrm>
          <a:prstGeom prst="rect">
            <a:avLst/>
          </a:prstGeom>
          <a:ln w="19050">
            <a:no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0" name="Arrow: Left 9">
            <a:extLst>
              <a:ext uri="{FF2B5EF4-FFF2-40B4-BE49-F238E27FC236}">
                <a16:creationId xmlns:a16="http://schemas.microsoft.com/office/drawing/2014/main" id="{B2EAB115-9708-961C-3DBB-C84AE69BF38D}"/>
              </a:ext>
            </a:extLst>
          </p:cNvPr>
          <p:cNvSpPr/>
          <p:nvPr/>
        </p:nvSpPr>
        <p:spPr>
          <a:xfrm>
            <a:off x="2400429" y="5115100"/>
            <a:ext cx="3828919" cy="1220479"/>
          </a:xfrm>
          <a:prstGeom prst="leftArrow">
            <a:avLst/>
          </a:prstGeom>
          <a:solidFill>
            <a:schemeClr val="accent6"/>
          </a:solidFill>
          <a:ln w="28575">
            <a:solidFill>
              <a:schemeClr val="tx1"/>
            </a:solidFill>
          </a:ln>
          <a:effectLst>
            <a:glow rad="101600">
              <a:schemeClr val="tx1">
                <a:alpha val="60000"/>
              </a:schemeClr>
            </a:glo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Move to Cart to add selected product quantities</a:t>
            </a:r>
          </a:p>
        </p:txBody>
      </p:sp>
      <p:sp>
        <p:nvSpPr>
          <p:cNvPr id="12" name="Rectangle 11">
            <a:extLst>
              <a:ext uri="{FF2B5EF4-FFF2-40B4-BE49-F238E27FC236}">
                <a16:creationId xmlns:a16="http://schemas.microsoft.com/office/drawing/2014/main" id="{47AC8843-2AF5-114F-BE62-BF6801B7EA8B}"/>
              </a:ext>
            </a:extLst>
          </p:cNvPr>
          <p:cNvSpPr/>
          <p:nvPr/>
        </p:nvSpPr>
        <p:spPr>
          <a:xfrm>
            <a:off x="686453" y="3379188"/>
            <a:ext cx="5542895" cy="21633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325E5FB-B864-CAD0-F8F1-3E512438FC11}"/>
              </a:ext>
            </a:extLst>
          </p:cNvPr>
          <p:cNvSpPr/>
          <p:nvPr/>
        </p:nvSpPr>
        <p:spPr>
          <a:xfrm>
            <a:off x="686454" y="4400550"/>
            <a:ext cx="5542895" cy="21633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5813672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1D0F5365-4150-B9D4-F70F-8F1BCAA47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54" y="1312359"/>
            <a:ext cx="9834531" cy="4596951"/>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2" name="Rectangle 11">
            <a:extLst>
              <a:ext uri="{FF2B5EF4-FFF2-40B4-BE49-F238E27FC236}">
                <a16:creationId xmlns:a16="http://schemas.microsoft.com/office/drawing/2014/main" id="{DF27C65A-1201-2DD5-9F9E-C19D4FE94E51}"/>
              </a:ext>
            </a:extLst>
          </p:cNvPr>
          <p:cNvSpPr/>
          <p:nvPr/>
        </p:nvSpPr>
        <p:spPr>
          <a:xfrm>
            <a:off x="1671015" y="1352091"/>
            <a:ext cx="5232705" cy="48734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Rounded Corners 12">
            <a:extLst>
              <a:ext uri="{FF2B5EF4-FFF2-40B4-BE49-F238E27FC236}">
                <a16:creationId xmlns:a16="http://schemas.microsoft.com/office/drawing/2014/main" id="{9571AB10-3330-BA92-972E-696B317E8CA9}"/>
              </a:ext>
            </a:extLst>
          </p:cNvPr>
          <p:cNvSpPr/>
          <p:nvPr/>
        </p:nvSpPr>
        <p:spPr>
          <a:xfrm>
            <a:off x="1500211" y="3342403"/>
            <a:ext cx="6153224" cy="145665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solidFill>
                <a:latin typeface="Arial"/>
                <a:cs typeface="Arial"/>
              </a:rPr>
              <a:t>Portal returns to Domestic Ordering Screen</a:t>
            </a:r>
          </a:p>
          <a:p>
            <a:endParaRPr lang="en-US" sz="2000" b="1">
              <a:solidFill>
                <a:schemeClr val="tx1"/>
              </a:solidFill>
              <a:latin typeface="Arial"/>
              <a:cs typeface="Arial"/>
            </a:endParaRPr>
          </a:p>
          <a:p>
            <a:pPr marL="342900" indent="-342900">
              <a:buFont typeface="Arial" panose="020B0604020202020204" pitchFamily="34" charset="0"/>
              <a:buChar char="•"/>
            </a:pPr>
            <a:r>
              <a:rPr lang="en-US" sz="2000" b="1">
                <a:solidFill>
                  <a:schemeClr val="tx1"/>
                </a:solidFill>
                <a:latin typeface="Arial"/>
                <a:cs typeface="Arial"/>
              </a:rPr>
              <a:t>View Cart summarizes items added</a:t>
            </a:r>
          </a:p>
        </p:txBody>
      </p:sp>
      <p:sp>
        <p:nvSpPr>
          <p:cNvPr id="10" name="Arrow: Left 9">
            <a:extLst>
              <a:ext uri="{FF2B5EF4-FFF2-40B4-BE49-F238E27FC236}">
                <a16:creationId xmlns:a16="http://schemas.microsoft.com/office/drawing/2014/main" id="{0BBDE8DF-6A36-7E79-6BAE-505F27ED9479}"/>
              </a:ext>
            </a:extLst>
          </p:cNvPr>
          <p:cNvSpPr/>
          <p:nvPr/>
        </p:nvSpPr>
        <p:spPr>
          <a:xfrm rot="5400000">
            <a:off x="4957399" y="2099002"/>
            <a:ext cx="1579632" cy="7408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57910528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Limited Delivery Date Items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F94DB5E-C246-2BF6-FE14-F9A11B74182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sp>
        <p:nvSpPr>
          <p:cNvPr id="8" name="Rectangle: Rounded Corners 7">
            <a:extLst>
              <a:ext uri="{FF2B5EF4-FFF2-40B4-BE49-F238E27FC236}">
                <a16:creationId xmlns:a16="http://schemas.microsoft.com/office/drawing/2014/main" id="{AE307D33-A3BF-10CB-0AFE-86F545510DDA}"/>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Browse catalog for available products.</a:t>
            </a:r>
          </a:p>
        </p:txBody>
      </p:sp>
      <p:sp>
        <p:nvSpPr>
          <p:cNvPr id="4" name="TextBox 1">
            <a:extLst>
              <a:ext uri="{FF2B5EF4-FFF2-40B4-BE49-F238E27FC236}">
                <a16:creationId xmlns:a16="http://schemas.microsoft.com/office/drawing/2014/main" id="{69D5E674-4766-87A1-86E9-C799B8FDEC22}"/>
              </a:ext>
            </a:extLst>
          </p:cNvPr>
          <p:cNvSpPr txBox="1"/>
          <p:nvPr/>
        </p:nvSpPr>
        <p:spPr>
          <a:xfrm>
            <a:off x="681550" y="1523269"/>
            <a:ext cx="10620629" cy="406265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2800">
                <a:solidFill>
                  <a:schemeClr val="tx1">
                    <a:lumMod val="95000"/>
                    <a:lumOff val="5000"/>
                  </a:schemeClr>
                </a:solidFill>
                <a:latin typeface="Arial"/>
                <a:cs typeface="Arial"/>
              </a:rPr>
            </a:br>
            <a:br>
              <a:rPr lang="en-US" sz="2800">
                <a:solidFill>
                  <a:schemeClr val="tx1">
                    <a:lumMod val="95000"/>
                    <a:lumOff val="5000"/>
                  </a:schemeClr>
                </a:solidFill>
                <a:latin typeface="Arial"/>
                <a:cs typeface="Arial"/>
              </a:rPr>
            </a:br>
            <a:r>
              <a:rPr lang="en-US" sz="600">
                <a:solidFill>
                  <a:schemeClr val="tx1">
                    <a:lumMod val="95000"/>
                    <a:lumOff val="5000"/>
                  </a:schemeClr>
                </a:solidFill>
                <a:latin typeface="Arial"/>
                <a:cs typeface="Arial"/>
              </a:rPr>
              <a:t> </a:t>
            </a:r>
          </a:p>
          <a:p>
            <a:pPr algn="ctr"/>
            <a:r>
              <a:rPr lang="en-US" sz="2800">
                <a:latin typeface="Arial"/>
                <a:cs typeface="Arial"/>
              </a:rPr>
              <a:t>Limited Delivery Dates May Appear For </a:t>
            </a:r>
            <a:r>
              <a:rPr lang="en-US" sz="2800" b="1" i="1" u="sng">
                <a:latin typeface="Arial"/>
                <a:cs typeface="Arial"/>
              </a:rPr>
              <a:t>Some</a:t>
            </a:r>
            <a:r>
              <a:rPr lang="en-US" sz="2800">
                <a:latin typeface="Arial"/>
                <a:cs typeface="Arial"/>
              </a:rPr>
              <a:t> Processing Products</a:t>
            </a:r>
          </a:p>
          <a:p>
            <a:pPr algn="ctr"/>
            <a:endParaRPr lang="en-US" sz="2800">
              <a:solidFill>
                <a:srgbClr val="000000"/>
              </a:solidFill>
              <a:latin typeface="Arial"/>
              <a:cs typeface="Arial"/>
            </a:endParaRPr>
          </a:p>
          <a:p>
            <a:pPr algn="ctr"/>
            <a:r>
              <a:rPr lang="en-US" sz="2800">
                <a:solidFill>
                  <a:srgbClr val="000000"/>
                </a:solidFill>
                <a:latin typeface="Arial"/>
                <a:cs typeface="Arial"/>
              </a:rPr>
              <a:t>Follow Guidance For These Products In The Next Slides</a:t>
            </a:r>
            <a:br>
              <a:rPr lang="en-US" sz="2800">
                <a:solidFill>
                  <a:srgbClr val="000000"/>
                </a:solidFill>
                <a:latin typeface="Arial"/>
                <a:cs typeface="Arial"/>
              </a:rPr>
            </a:br>
            <a:endParaRPr lang="en-US" sz="2800">
              <a:solidFill>
                <a:srgbClr val="000000"/>
              </a:solidFill>
              <a:latin typeface="Arial"/>
              <a:cs typeface="Arial"/>
            </a:endParaRPr>
          </a:p>
          <a:p>
            <a:pPr algn="ct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878573381"/>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Limited Delivery Date Items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F94DB5E-C246-2BF6-FE14-F9A11B74182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sp>
        <p:nvSpPr>
          <p:cNvPr id="8" name="Rectangle: Rounded Corners 7">
            <a:extLst>
              <a:ext uri="{FF2B5EF4-FFF2-40B4-BE49-F238E27FC236}">
                <a16:creationId xmlns:a16="http://schemas.microsoft.com/office/drawing/2014/main" id="{AE307D33-A3BF-10CB-0AFE-86F545510DDA}"/>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Browse catalog for available products.</a:t>
            </a:r>
          </a:p>
        </p:txBody>
      </p:sp>
      <p:sp>
        <p:nvSpPr>
          <p:cNvPr id="4" name="TextBox 1">
            <a:extLst>
              <a:ext uri="{FF2B5EF4-FFF2-40B4-BE49-F238E27FC236}">
                <a16:creationId xmlns:a16="http://schemas.microsoft.com/office/drawing/2014/main" id="{69D5E674-4766-87A1-86E9-C799B8FDEC22}"/>
              </a:ext>
            </a:extLst>
          </p:cNvPr>
          <p:cNvSpPr txBox="1"/>
          <p:nvPr/>
        </p:nvSpPr>
        <p:spPr>
          <a:xfrm>
            <a:off x="683866" y="1389705"/>
            <a:ext cx="10620629" cy="3847207"/>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1" u="none" strike="noStrike" dirty="0">
                <a:solidFill>
                  <a:srgbClr val="000000"/>
                </a:solidFill>
                <a:effectLst/>
                <a:latin typeface="Arial" panose="020B0604020202020204" pitchFamily="34" charset="0"/>
              </a:rPr>
              <a:t>Some - not all - </a:t>
            </a:r>
            <a:r>
              <a:rPr lang="en-US" sz="2400" b="1" i="0" u="none" strike="noStrike" dirty="0">
                <a:solidFill>
                  <a:srgbClr val="000000"/>
                </a:solidFill>
                <a:effectLst/>
                <a:latin typeface="Arial" panose="020B0604020202020204" pitchFamily="34" charset="0"/>
              </a:rPr>
              <a:t>processing products have limited delivery dates shown (due to USDA procurement)</a:t>
            </a:r>
            <a:endParaRPr lang="en-US" sz="2400" dirty="0">
              <a:solidFill>
                <a:schemeClr val="tx1">
                  <a:lumMod val="95000"/>
                  <a:lumOff val="5000"/>
                </a:schemeClr>
              </a:solidFill>
              <a:latin typeface="Arial"/>
              <a:cs typeface="Arial"/>
            </a:endParaRPr>
          </a:p>
          <a:p>
            <a:pPr algn="ctr"/>
            <a:br>
              <a:rPr lang="en-US" sz="2800" dirty="0">
                <a:solidFill>
                  <a:srgbClr val="000000"/>
                </a:solidFill>
                <a:latin typeface="Arial"/>
                <a:cs typeface="Arial"/>
              </a:rPr>
            </a:br>
            <a:endParaRPr lang="en-US" sz="2800" dirty="0">
              <a:solidFill>
                <a:srgbClr val="000000"/>
              </a:solidFill>
              <a:latin typeface="Arial"/>
              <a:cs typeface="Arial"/>
            </a:endParaRPr>
          </a:p>
          <a:p>
            <a:pPr algn="ctr"/>
            <a:br>
              <a:rPr lang="en-US" sz="2800" dirty="0">
                <a:latin typeface="Arial"/>
                <a:cs typeface="Arial"/>
              </a:rPr>
            </a:br>
            <a:endParaRPr lang="en-US" sz="2800" dirty="0">
              <a:latin typeface="Arial"/>
              <a:cs typeface="Arial"/>
            </a:endParaRPr>
          </a:p>
          <a:p>
            <a:pPr algn="ctr"/>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p:txBody>
      </p:sp>
      <p:pic>
        <p:nvPicPr>
          <p:cNvPr id="5" name="Picture 4" descr="Graphical user interface, application&#10;&#10;Description automatically generated">
            <a:extLst>
              <a:ext uri="{FF2B5EF4-FFF2-40B4-BE49-F238E27FC236}">
                <a16:creationId xmlns:a16="http://schemas.microsoft.com/office/drawing/2014/main" id="{AC5E097C-1F2A-33DA-8206-06E94EE3B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583" y="2541811"/>
            <a:ext cx="9061345" cy="1525114"/>
          </a:xfrm>
          <a:prstGeom prst="rect">
            <a:avLst/>
          </a:prstGeom>
          <a:ln>
            <a:solidFill>
              <a:schemeClr val="tx1"/>
            </a:solidFill>
          </a:ln>
        </p:spPr>
      </p:pic>
      <p:sp>
        <p:nvSpPr>
          <p:cNvPr id="6" name="Rectangle 5">
            <a:extLst>
              <a:ext uri="{FF2B5EF4-FFF2-40B4-BE49-F238E27FC236}">
                <a16:creationId xmlns:a16="http://schemas.microsoft.com/office/drawing/2014/main" id="{21408000-F824-0FD1-11D9-120448C97D9B}"/>
              </a:ext>
            </a:extLst>
          </p:cNvPr>
          <p:cNvSpPr/>
          <p:nvPr/>
        </p:nvSpPr>
        <p:spPr>
          <a:xfrm>
            <a:off x="8373438" y="3150150"/>
            <a:ext cx="1916491" cy="4869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F27D5CBE-417B-7C33-72E1-41F9813FC046}"/>
              </a:ext>
            </a:extLst>
          </p:cNvPr>
          <p:cNvSpPr/>
          <p:nvPr/>
        </p:nvSpPr>
        <p:spPr>
          <a:xfrm>
            <a:off x="8373437" y="3689608"/>
            <a:ext cx="1916491" cy="399507"/>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2" name="Arrow: Left 11">
            <a:extLst>
              <a:ext uri="{FF2B5EF4-FFF2-40B4-BE49-F238E27FC236}">
                <a16:creationId xmlns:a16="http://schemas.microsoft.com/office/drawing/2014/main" id="{F69CD8B9-0090-108B-C60D-14A84F26AC6F}"/>
              </a:ext>
            </a:extLst>
          </p:cNvPr>
          <p:cNvSpPr/>
          <p:nvPr/>
        </p:nvSpPr>
        <p:spPr>
          <a:xfrm>
            <a:off x="10247751" y="3555976"/>
            <a:ext cx="1600200" cy="685800"/>
          </a:xfrm>
          <a:prstGeom prst="leftArrow">
            <a:avLst/>
          </a:prstGeom>
          <a:solidFill>
            <a:schemeClr val="accent5">
              <a:lumMod val="75000"/>
            </a:schemeClr>
          </a:solidFill>
          <a:ln>
            <a:solidFill>
              <a:schemeClr val="tx1"/>
            </a:solidFill>
          </a:ln>
          <a:effectLst>
            <a:glow rad="635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r>
              <a:rPr lang="en-US" sz="1600" b="1">
                <a:latin typeface="Arial" panose="020B0604020202020204" pitchFamily="34" charset="0"/>
                <a:cs typeface="Arial" panose="020B0604020202020204" pitchFamily="34" charset="0"/>
              </a:rPr>
              <a:t>Typical</a:t>
            </a:r>
          </a:p>
        </p:txBody>
      </p:sp>
      <p:sp>
        <p:nvSpPr>
          <p:cNvPr id="7" name="Arrow: Left 6">
            <a:extLst>
              <a:ext uri="{FF2B5EF4-FFF2-40B4-BE49-F238E27FC236}">
                <a16:creationId xmlns:a16="http://schemas.microsoft.com/office/drawing/2014/main" id="{6389F2A4-7944-28B7-4027-218D2762AF8D}"/>
              </a:ext>
            </a:extLst>
          </p:cNvPr>
          <p:cNvSpPr/>
          <p:nvPr/>
        </p:nvSpPr>
        <p:spPr>
          <a:xfrm>
            <a:off x="10247751" y="3005199"/>
            <a:ext cx="1601461" cy="685800"/>
          </a:xfrm>
          <a:prstGeom prst="leftArrow">
            <a:avLst/>
          </a:prstGeom>
          <a:solidFill>
            <a:schemeClr val="accent6"/>
          </a:solidFill>
          <a:ln>
            <a:solidFill>
              <a:schemeClr val="tx1"/>
            </a:solidFill>
          </a:ln>
          <a:effectLst>
            <a:glow rad="63500">
              <a:schemeClr val="accent3">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r>
              <a:rPr lang="en-US" sz="1600" b="1">
                <a:latin typeface="Arial" panose="020B0604020202020204" pitchFamily="34" charset="0"/>
                <a:cs typeface="Arial" panose="020B0604020202020204" pitchFamily="34" charset="0"/>
              </a:rPr>
              <a:t>Limited</a:t>
            </a:r>
          </a:p>
        </p:txBody>
      </p:sp>
    </p:spTree>
    <p:extLst>
      <p:ext uri="{BB962C8B-B14F-4D97-AF65-F5344CB8AC3E}">
        <p14:creationId xmlns:p14="http://schemas.microsoft.com/office/powerpoint/2010/main" val="211783838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75C7E3D-8C26-3C7F-5C88-E301297E93D3}"/>
              </a:ext>
            </a:extLst>
          </p:cNvPr>
          <p:cNvPicPr>
            <a:picLocks noChangeAspect="1"/>
          </p:cNvPicPr>
          <p:nvPr/>
        </p:nvPicPr>
        <p:blipFill rotWithShape="1">
          <a:blip r:embed="rId3"/>
          <a:srcRect l="25878" t="50708" r="3986" b="8644"/>
          <a:stretch/>
        </p:blipFill>
        <p:spPr>
          <a:xfrm>
            <a:off x="1285032" y="3267043"/>
            <a:ext cx="6374127" cy="1767294"/>
          </a:xfrm>
          <a:prstGeom prst="rect">
            <a:avLst/>
          </a:prstGeom>
          <a:ln>
            <a:noFill/>
          </a:ln>
        </p:spPr>
      </p:pic>
      <p:sp>
        <p:nvSpPr>
          <p:cNvPr id="4" name="TextBox 1">
            <a:extLst>
              <a:ext uri="{FF2B5EF4-FFF2-40B4-BE49-F238E27FC236}">
                <a16:creationId xmlns:a16="http://schemas.microsoft.com/office/drawing/2014/main" id="{69D5E674-4766-87A1-86E9-C799B8FDEC22}"/>
              </a:ext>
            </a:extLst>
          </p:cNvPr>
          <p:cNvSpPr txBox="1"/>
          <p:nvPr/>
        </p:nvSpPr>
        <p:spPr>
          <a:xfrm>
            <a:off x="683866" y="1389705"/>
            <a:ext cx="10620629" cy="4093428"/>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i="0" u="none" strike="noStrike">
                <a:solidFill>
                  <a:srgbClr val="000000"/>
                </a:solidFill>
                <a:effectLst/>
                <a:latin typeface="Arial" panose="020B0604020202020204" pitchFamily="34" charset="0"/>
              </a:rPr>
              <a:t>FOR THESE LIMITED DATE ITEMS ONLY:</a:t>
            </a:r>
            <a:r>
              <a:rPr lang="en-US" sz="2200" b="0" i="0">
                <a:solidFill>
                  <a:srgbClr val="000000"/>
                </a:solidFill>
                <a:effectLst/>
                <a:latin typeface="Arial" panose="020B0604020202020204" pitchFamily="34" charset="0"/>
              </a:rPr>
              <a:t>​</a:t>
            </a:r>
            <a:br>
              <a:rPr lang="en-US" sz="2200" b="0" i="0">
                <a:solidFill>
                  <a:srgbClr val="000000"/>
                </a:solidFill>
                <a:effectLst/>
                <a:latin typeface="Arial" panose="020B0604020202020204" pitchFamily="34" charset="0"/>
              </a:rPr>
            </a:br>
            <a:r>
              <a:rPr lang="en-US" sz="800" b="0" i="0">
                <a:solidFill>
                  <a:srgbClr val="000000"/>
                </a:solidFill>
                <a:effectLst/>
                <a:latin typeface="Arial" panose="020B0604020202020204" pitchFamily="34" charset="0"/>
              </a:rPr>
              <a:t> </a:t>
            </a:r>
          </a:p>
          <a:p>
            <a:pPr marL="852488" indent="-225425">
              <a:buFont typeface="+mj-lt"/>
              <a:buAutoNum type="arabicPeriod"/>
              <a:tabLst>
                <a:tab pos="914400" algn="l"/>
              </a:tabLst>
            </a:pPr>
            <a:r>
              <a:rPr lang="en-US" b="0" i="0">
                <a:solidFill>
                  <a:srgbClr val="000000"/>
                </a:solidFill>
                <a:effectLst/>
                <a:latin typeface="Arial" panose="020B0604020202020204" pitchFamily="34" charset="0"/>
              </a:rPr>
              <a:t> </a:t>
            </a:r>
            <a:r>
              <a:rPr lang="en-US" sz="2000" b="0" i="0">
                <a:solidFill>
                  <a:srgbClr val="000000"/>
                </a:solidFill>
                <a:effectLst/>
                <a:latin typeface="Arial" panose="020B0604020202020204" pitchFamily="34" charset="0"/>
              </a:rPr>
              <a:t>Enter total volume of pounds needed for entire school year in </a:t>
            </a:r>
            <a:r>
              <a:rPr lang="en-US" sz="2000" b="1" i="1" u="sng">
                <a:solidFill>
                  <a:srgbClr val="000000"/>
                </a:solidFill>
                <a:effectLst/>
                <a:latin typeface="Arial" panose="020B0604020202020204" pitchFamily="34" charset="0"/>
              </a:rPr>
              <a:t>first available delivery date</a:t>
            </a:r>
            <a:br>
              <a:rPr lang="en-US" sz="2000" b="1" i="1" u="sng">
                <a:solidFill>
                  <a:srgbClr val="000000"/>
                </a:solidFill>
                <a:effectLst/>
                <a:latin typeface="Arial" panose="020B0604020202020204" pitchFamily="34" charset="0"/>
              </a:rPr>
            </a:br>
            <a:r>
              <a:rPr lang="en-US" sz="800" b="1" i="1" u="sng">
                <a:solidFill>
                  <a:srgbClr val="000000"/>
                </a:solidFill>
                <a:effectLst/>
                <a:latin typeface="Arial" panose="020B0604020202020204" pitchFamily="34" charset="0"/>
              </a:rPr>
              <a:t> </a:t>
            </a:r>
          </a:p>
          <a:p>
            <a:pPr marL="914400" indent="-287338">
              <a:buFont typeface="+mj-lt"/>
              <a:buAutoNum type="arabicPeriod"/>
              <a:tabLst>
                <a:tab pos="914400" algn="l"/>
              </a:tabLst>
            </a:pPr>
            <a:r>
              <a:rPr lang="en-US" sz="2000">
                <a:solidFill>
                  <a:srgbClr val="000000"/>
                </a:solidFill>
                <a:latin typeface="Arial" panose="020B0604020202020204" pitchFamily="34" charset="0"/>
              </a:rPr>
              <a:t>Requests for end products from processor based on RA’s schedule needs remain the same. </a:t>
            </a:r>
            <a:endParaRPr lang="en-US" sz="2000" b="0" i="0">
              <a:solidFill>
                <a:srgbClr val="000000"/>
              </a:solidFill>
              <a:effectLst/>
              <a:latin typeface="Arial" panose="020B0604020202020204" pitchFamily="34" charset="0"/>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Limited Delivery Date Items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Rounded Corners 7">
            <a:extLst>
              <a:ext uri="{FF2B5EF4-FFF2-40B4-BE49-F238E27FC236}">
                <a16:creationId xmlns:a16="http://schemas.microsoft.com/office/drawing/2014/main" id="{AE307D33-A3BF-10CB-0AFE-86F545510DDA}"/>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Browse catalog for available products.</a:t>
            </a:r>
          </a:p>
        </p:txBody>
      </p:sp>
      <p:sp>
        <p:nvSpPr>
          <p:cNvPr id="13" name="Rectangle 12">
            <a:extLst>
              <a:ext uri="{FF2B5EF4-FFF2-40B4-BE49-F238E27FC236}">
                <a16:creationId xmlns:a16="http://schemas.microsoft.com/office/drawing/2014/main" id="{8E6B2C47-120C-41D5-8F84-CD0181975EA7}"/>
              </a:ext>
            </a:extLst>
          </p:cNvPr>
          <p:cNvSpPr/>
          <p:nvPr/>
        </p:nvSpPr>
        <p:spPr>
          <a:xfrm>
            <a:off x="1648893" y="3976614"/>
            <a:ext cx="6010265" cy="29290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4" name="Multiplication Sign 13">
            <a:extLst>
              <a:ext uri="{FF2B5EF4-FFF2-40B4-BE49-F238E27FC236}">
                <a16:creationId xmlns:a16="http://schemas.microsoft.com/office/drawing/2014/main" id="{36CCD843-C505-0758-1692-5383085F24D2}"/>
              </a:ext>
            </a:extLst>
          </p:cNvPr>
          <p:cNvSpPr/>
          <p:nvPr/>
        </p:nvSpPr>
        <p:spPr>
          <a:xfrm>
            <a:off x="6813335" y="4294224"/>
            <a:ext cx="480002" cy="292902"/>
          </a:xfrm>
          <a:prstGeom prst="mathMultiply">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5" name="Multiplication Sign 14">
            <a:extLst>
              <a:ext uri="{FF2B5EF4-FFF2-40B4-BE49-F238E27FC236}">
                <a16:creationId xmlns:a16="http://schemas.microsoft.com/office/drawing/2014/main" id="{E24034A0-CD91-7B96-AAC3-01966172AE00}"/>
              </a:ext>
            </a:extLst>
          </p:cNvPr>
          <p:cNvSpPr/>
          <p:nvPr/>
        </p:nvSpPr>
        <p:spPr>
          <a:xfrm>
            <a:off x="6813335" y="4569964"/>
            <a:ext cx="480002" cy="292902"/>
          </a:xfrm>
          <a:prstGeom prst="mathMultiply">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pic>
        <p:nvPicPr>
          <p:cNvPr id="31" name="Picture 30" descr="Table&#10;&#10;Description automatically generated">
            <a:extLst>
              <a:ext uri="{FF2B5EF4-FFF2-40B4-BE49-F238E27FC236}">
                <a16:creationId xmlns:a16="http://schemas.microsoft.com/office/drawing/2014/main" id="{552504E5-2682-83D6-0CC1-9601020D1D4F}"/>
              </a:ext>
            </a:extLst>
          </p:cNvPr>
          <p:cNvPicPr>
            <a:picLocks noChangeAspect="1"/>
          </p:cNvPicPr>
          <p:nvPr/>
        </p:nvPicPr>
        <p:blipFill rotWithShape="1">
          <a:blip r:embed="rId4">
            <a:extLst>
              <a:ext uri="{28A0092B-C50C-407E-A947-70E740481C1C}">
                <a14:useLocalDpi xmlns:a14="http://schemas.microsoft.com/office/drawing/2010/main" val="0"/>
              </a:ext>
            </a:extLst>
          </a:blip>
          <a:srcRect l="3919" t="91055" r="4885"/>
          <a:stretch/>
        </p:blipFill>
        <p:spPr>
          <a:xfrm>
            <a:off x="1397285" y="4869062"/>
            <a:ext cx="5054885" cy="408130"/>
          </a:xfrm>
          <a:prstGeom prst="rect">
            <a:avLst/>
          </a:prstGeom>
          <a:ln w="19050">
            <a:noFill/>
          </a:ln>
        </p:spPr>
      </p:pic>
      <p:sp>
        <p:nvSpPr>
          <p:cNvPr id="32" name="Rectangle 31">
            <a:extLst>
              <a:ext uri="{FF2B5EF4-FFF2-40B4-BE49-F238E27FC236}">
                <a16:creationId xmlns:a16="http://schemas.microsoft.com/office/drawing/2014/main" id="{13A031C7-D4CB-701A-9A0C-B4E0F9DB5B0E}"/>
              </a:ext>
            </a:extLst>
          </p:cNvPr>
          <p:cNvSpPr/>
          <p:nvPr/>
        </p:nvSpPr>
        <p:spPr>
          <a:xfrm>
            <a:off x="1283072" y="3282548"/>
            <a:ext cx="6374127" cy="19946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6" name="Arrow: Left 15">
            <a:extLst>
              <a:ext uri="{FF2B5EF4-FFF2-40B4-BE49-F238E27FC236}">
                <a16:creationId xmlns:a16="http://schemas.microsoft.com/office/drawing/2014/main" id="{8606E2A4-7E76-0328-90C9-BAEC91B4E88F}"/>
              </a:ext>
            </a:extLst>
          </p:cNvPr>
          <p:cNvSpPr/>
          <p:nvPr/>
        </p:nvSpPr>
        <p:spPr>
          <a:xfrm>
            <a:off x="7498423" y="3542043"/>
            <a:ext cx="3230898" cy="1162044"/>
          </a:xfrm>
          <a:prstGeom prst="leftArrow">
            <a:avLst>
              <a:gd name="adj1" fmla="val 79646"/>
              <a:gd name="adj2" fmla="val 49175"/>
            </a:avLst>
          </a:prstGeom>
          <a:solidFill>
            <a:schemeClr val="accent6"/>
          </a:solidFill>
          <a:ln>
            <a:solidFill>
              <a:schemeClr val="tx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spcAft>
                <a:spcPts val="300"/>
              </a:spcAft>
            </a:pPr>
            <a:r>
              <a:rPr lang="en-US" sz="1400" b="1" u="sng">
                <a:solidFill>
                  <a:schemeClr val="tx1"/>
                </a:solidFill>
                <a:latin typeface="Arial" panose="020B0604020202020204" pitchFamily="34" charset="0"/>
                <a:cs typeface="Arial" panose="020B0604020202020204" pitchFamily="34" charset="0"/>
              </a:rPr>
              <a:t>LIMITED DELIVERY DATES</a:t>
            </a:r>
          </a:p>
          <a:p>
            <a:pPr algn="ctr"/>
            <a:r>
              <a:rPr lang="en-US" sz="1400" b="1">
                <a:solidFill>
                  <a:schemeClr val="tx1"/>
                </a:solidFill>
                <a:latin typeface="Arial" panose="020B0604020202020204" pitchFamily="34" charset="0"/>
                <a:cs typeface="Arial" panose="020B0604020202020204" pitchFamily="34" charset="0"/>
              </a:rPr>
              <a:t>Enter total pounds desired for entire school year</a:t>
            </a:r>
          </a:p>
        </p:txBody>
      </p:sp>
      <p:sp>
        <p:nvSpPr>
          <p:cNvPr id="33" name="TextBox 32">
            <a:extLst>
              <a:ext uri="{FF2B5EF4-FFF2-40B4-BE49-F238E27FC236}">
                <a16:creationId xmlns:a16="http://schemas.microsoft.com/office/drawing/2014/main" id="{7500CD1B-DC18-434D-707C-4A8289E701BA}"/>
              </a:ext>
            </a:extLst>
          </p:cNvPr>
          <p:cNvSpPr txBox="1"/>
          <p:nvPr/>
        </p:nvSpPr>
        <p:spPr>
          <a:xfrm>
            <a:off x="3616502" y="3377068"/>
            <a:ext cx="678096" cy="276999"/>
          </a:xfrm>
          <a:prstGeom prst="rect">
            <a:avLst/>
          </a:prstGeom>
          <a:solidFill>
            <a:schemeClr val="bg1"/>
          </a:solidFill>
        </p:spPr>
        <p:txBody>
          <a:bodyPr wrap="square" rtlCol="0">
            <a:spAutoFit/>
          </a:bodyPr>
          <a:lstStyle/>
          <a:p>
            <a:r>
              <a:rPr lang="en-US" sz="1200">
                <a:latin typeface="Arial" panose="020B0604020202020204" pitchFamily="34" charset="0"/>
                <a:cs typeface="Arial" panose="020B0604020202020204" pitchFamily="34" charset="0"/>
              </a:rPr>
              <a:t>100113</a:t>
            </a:r>
          </a:p>
        </p:txBody>
      </p:sp>
    </p:spTree>
    <p:extLst>
      <p:ext uri="{BB962C8B-B14F-4D97-AF65-F5344CB8AC3E}">
        <p14:creationId xmlns:p14="http://schemas.microsoft.com/office/powerpoint/2010/main" val="383924611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75C7E3D-8C26-3C7F-5C88-E301297E93D3}"/>
              </a:ext>
            </a:extLst>
          </p:cNvPr>
          <p:cNvPicPr>
            <a:picLocks noChangeAspect="1"/>
          </p:cNvPicPr>
          <p:nvPr/>
        </p:nvPicPr>
        <p:blipFill rotWithShape="1">
          <a:blip r:embed="rId3"/>
          <a:srcRect l="25878" t="50708" r="3986" b="8644"/>
          <a:stretch/>
        </p:blipFill>
        <p:spPr>
          <a:xfrm>
            <a:off x="1285032" y="3267043"/>
            <a:ext cx="6374127" cy="1767294"/>
          </a:xfrm>
          <a:prstGeom prst="rect">
            <a:avLst/>
          </a:prstGeom>
          <a:ln>
            <a:noFill/>
          </a:ln>
        </p:spPr>
      </p:pic>
      <p:sp>
        <p:nvSpPr>
          <p:cNvPr id="4" name="TextBox 1">
            <a:extLst>
              <a:ext uri="{FF2B5EF4-FFF2-40B4-BE49-F238E27FC236}">
                <a16:creationId xmlns:a16="http://schemas.microsoft.com/office/drawing/2014/main" id="{69D5E674-4766-87A1-86E9-C799B8FDEC22}"/>
              </a:ext>
            </a:extLst>
          </p:cNvPr>
          <p:cNvSpPr txBox="1"/>
          <p:nvPr/>
        </p:nvSpPr>
        <p:spPr>
          <a:xfrm>
            <a:off x="683866" y="1389705"/>
            <a:ext cx="10620629" cy="4616648"/>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0000"/>
                </a:solidFill>
                <a:latin typeface="Arial" panose="020B0604020202020204" pitchFamily="34" charset="0"/>
              </a:rPr>
              <a:t>EXAMPLE:</a:t>
            </a:r>
            <a:br>
              <a:rPr lang="en-US" sz="2400" b="1">
                <a:solidFill>
                  <a:srgbClr val="000000"/>
                </a:solidFill>
                <a:latin typeface="Arial" panose="020B0604020202020204" pitchFamily="34" charset="0"/>
              </a:rPr>
            </a:br>
            <a:r>
              <a:rPr lang="en-US" sz="1000" b="1">
                <a:solidFill>
                  <a:srgbClr val="000000"/>
                </a:solidFill>
                <a:latin typeface="Arial" panose="020B0604020202020204" pitchFamily="34" charset="0"/>
              </a:rPr>
              <a:t> </a:t>
            </a:r>
          </a:p>
          <a:p>
            <a:pPr marL="342900" indent="-342900">
              <a:buFont typeface="Arial" panose="020B0604020202020204" pitchFamily="34" charset="0"/>
              <a:buChar char="•"/>
            </a:pPr>
            <a:r>
              <a:rPr lang="en-US" sz="2400" b="1" i="0">
                <a:solidFill>
                  <a:srgbClr val="000000"/>
                </a:solidFill>
                <a:effectLst/>
                <a:latin typeface="Arial" panose="020B0604020202020204" pitchFamily="34" charset="0"/>
              </a:rPr>
              <a:t>5500 pounds desired for entire school year</a:t>
            </a:r>
          </a:p>
          <a:p>
            <a:pPr marL="342900" indent="-342900">
              <a:buFont typeface="Arial" panose="020B0604020202020204" pitchFamily="34" charset="0"/>
              <a:buChar char="•"/>
            </a:pPr>
            <a:r>
              <a:rPr lang="en-US" sz="2400" b="1">
                <a:solidFill>
                  <a:srgbClr val="000000"/>
                </a:solidFill>
                <a:latin typeface="Arial" panose="020B0604020202020204" pitchFamily="34" charset="0"/>
              </a:rPr>
              <a:t>Number of total pounds will vary based on RA organization size and needs</a:t>
            </a:r>
            <a:r>
              <a:rPr lang="en-US" sz="2000" b="1" i="0">
                <a:solidFill>
                  <a:srgbClr val="000000"/>
                </a:solidFill>
                <a:effectLst/>
                <a:latin typeface="Arial" panose="020B0604020202020204" pitchFamily="34" charset="0"/>
              </a:rPr>
              <a:t>​</a:t>
            </a:r>
            <a:br>
              <a:rPr lang="en-US" sz="2200" b="0" i="0">
                <a:solidFill>
                  <a:srgbClr val="000000"/>
                </a:solidFill>
                <a:effectLst/>
                <a:latin typeface="Arial" panose="020B0604020202020204" pitchFamily="34" charset="0"/>
              </a:rPr>
            </a:br>
            <a:endParaRPr lang="en-US" sz="800">
              <a:solidFill>
                <a:srgbClr val="000000"/>
              </a:solidFill>
              <a:latin typeface="Arial" panose="020B0604020202020204" pitchFamily="34" charset="0"/>
            </a:endParaRPr>
          </a:p>
          <a:p>
            <a:pPr marL="342900" indent="-342900">
              <a:buFont typeface="Arial" panose="020B0604020202020204" pitchFamily="34" charset="0"/>
              <a:buChar char="•"/>
            </a:pPr>
            <a:endParaRPr lang="en-US" sz="800">
              <a:solidFill>
                <a:srgbClr val="000000"/>
              </a:solidFill>
              <a:latin typeface="Arial" panose="020B0604020202020204" pitchFamily="34" charset="0"/>
              <a:cs typeface="Arial"/>
            </a:endParaRPr>
          </a:p>
          <a:p>
            <a:pPr marL="342900" indent="-342900">
              <a:buFont typeface="Arial" panose="020B0604020202020204" pitchFamily="34" charset="0"/>
              <a:buChar char="•"/>
            </a:pPr>
            <a:endParaRPr lang="en-US" sz="800">
              <a:solidFill>
                <a:srgbClr val="000000"/>
              </a:solidFill>
              <a:latin typeface="Arial" panose="020B0604020202020204" pitchFamily="34" charset="0"/>
              <a:cs typeface="Arial"/>
            </a:endParaRPr>
          </a:p>
          <a:p>
            <a:pPr marL="342900" indent="-342900">
              <a:buFont typeface="Arial" panose="020B0604020202020204" pitchFamily="34" charset="0"/>
              <a:buChar char="•"/>
            </a:pPr>
            <a:endParaRPr lang="en-US" sz="800">
              <a:solidFill>
                <a:srgbClr val="000000"/>
              </a:solidFill>
              <a:latin typeface="Arial" panose="020B0604020202020204" pitchFamily="34" charset="0"/>
              <a:cs typeface="Arial"/>
            </a:endParaRPr>
          </a:p>
          <a:p>
            <a:pPr marL="342900" indent="-342900">
              <a:buFont typeface="Arial" panose="020B0604020202020204" pitchFamily="34" charset="0"/>
              <a:buChar char="•"/>
            </a:pPr>
            <a:endParaRPr lang="en-US" sz="800">
              <a:solidFill>
                <a:srgbClr val="000000"/>
              </a:solidFill>
              <a:latin typeface="Arial" panose="020B0604020202020204" pitchFamily="34" charset="0"/>
              <a:cs typeface="Arial"/>
            </a:endParaRPr>
          </a:p>
          <a:p>
            <a:pPr marL="342900" indent="-342900">
              <a:buFont typeface="Arial" panose="020B0604020202020204" pitchFamily="34" charset="0"/>
              <a:buChar char="•"/>
            </a:pP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br>
              <a:rPr lang="en-US" sz="2800">
                <a:solidFill>
                  <a:schemeClr val="tx1">
                    <a:lumMod val="95000"/>
                    <a:lumOff val="5000"/>
                  </a:schemeClr>
                </a:solidFill>
                <a:latin typeface="Arial"/>
                <a:cs typeface="Arial"/>
              </a:rPr>
            </a:br>
            <a:endParaRPr lang="en-US" sz="2800">
              <a:solidFill>
                <a:schemeClr val="tx1">
                  <a:lumMod val="95000"/>
                  <a:lumOff val="5000"/>
                </a:schemeClr>
              </a:solidFill>
              <a:latin typeface="Arial"/>
              <a:cs typeface="Arial"/>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Limited Delivery Date Items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Rounded Corners 7">
            <a:extLst>
              <a:ext uri="{FF2B5EF4-FFF2-40B4-BE49-F238E27FC236}">
                <a16:creationId xmlns:a16="http://schemas.microsoft.com/office/drawing/2014/main" id="{AE307D33-A3BF-10CB-0AFE-86F545510DDA}"/>
              </a:ext>
            </a:extLst>
          </p:cNvPr>
          <p:cNvSpPr/>
          <p:nvPr/>
        </p:nvSpPr>
        <p:spPr>
          <a:xfrm>
            <a:off x="10600784" y="5696499"/>
            <a:ext cx="1336592" cy="773633"/>
          </a:xfrm>
          <a:prstGeom prst="roundRect">
            <a:avLst/>
          </a:prstGeom>
          <a:solidFill>
            <a:schemeClr val="accent5">
              <a:lumMod val="50000"/>
            </a:schemeClr>
          </a:solidFill>
          <a:ln w="19050">
            <a:solidFill>
              <a:schemeClr val="tx1"/>
            </a:solidFill>
          </a:ln>
          <a:effectLst>
            <a:glow rad="228600">
              <a:srgbClr val="FFFF00">
                <a:alpha val="81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Browse catalog for available products.</a:t>
            </a:r>
          </a:p>
        </p:txBody>
      </p:sp>
      <p:sp>
        <p:nvSpPr>
          <p:cNvPr id="13" name="Rectangle 12">
            <a:extLst>
              <a:ext uri="{FF2B5EF4-FFF2-40B4-BE49-F238E27FC236}">
                <a16:creationId xmlns:a16="http://schemas.microsoft.com/office/drawing/2014/main" id="{8E6B2C47-120C-41D5-8F84-CD0181975EA7}"/>
              </a:ext>
            </a:extLst>
          </p:cNvPr>
          <p:cNvSpPr/>
          <p:nvPr/>
        </p:nvSpPr>
        <p:spPr>
          <a:xfrm>
            <a:off x="1648893" y="3976614"/>
            <a:ext cx="6010265" cy="29290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4" name="Multiplication Sign 13">
            <a:extLst>
              <a:ext uri="{FF2B5EF4-FFF2-40B4-BE49-F238E27FC236}">
                <a16:creationId xmlns:a16="http://schemas.microsoft.com/office/drawing/2014/main" id="{36CCD843-C505-0758-1692-5383085F24D2}"/>
              </a:ext>
            </a:extLst>
          </p:cNvPr>
          <p:cNvSpPr/>
          <p:nvPr/>
        </p:nvSpPr>
        <p:spPr>
          <a:xfrm>
            <a:off x="6813335" y="4294224"/>
            <a:ext cx="480002" cy="292902"/>
          </a:xfrm>
          <a:prstGeom prst="mathMultiply">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5" name="Multiplication Sign 14">
            <a:extLst>
              <a:ext uri="{FF2B5EF4-FFF2-40B4-BE49-F238E27FC236}">
                <a16:creationId xmlns:a16="http://schemas.microsoft.com/office/drawing/2014/main" id="{E24034A0-CD91-7B96-AAC3-01966172AE00}"/>
              </a:ext>
            </a:extLst>
          </p:cNvPr>
          <p:cNvSpPr/>
          <p:nvPr/>
        </p:nvSpPr>
        <p:spPr>
          <a:xfrm>
            <a:off x="6813335" y="4569964"/>
            <a:ext cx="480002" cy="292902"/>
          </a:xfrm>
          <a:prstGeom prst="mathMultiply">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pic>
        <p:nvPicPr>
          <p:cNvPr id="31" name="Picture 30" descr="Table&#10;&#10;Description automatically generated">
            <a:extLst>
              <a:ext uri="{FF2B5EF4-FFF2-40B4-BE49-F238E27FC236}">
                <a16:creationId xmlns:a16="http://schemas.microsoft.com/office/drawing/2014/main" id="{552504E5-2682-83D6-0CC1-9601020D1D4F}"/>
              </a:ext>
            </a:extLst>
          </p:cNvPr>
          <p:cNvPicPr>
            <a:picLocks noChangeAspect="1"/>
          </p:cNvPicPr>
          <p:nvPr/>
        </p:nvPicPr>
        <p:blipFill rotWithShape="1">
          <a:blip r:embed="rId4">
            <a:extLst>
              <a:ext uri="{28A0092B-C50C-407E-A947-70E740481C1C}">
                <a14:useLocalDpi xmlns:a14="http://schemas.microsoft.com/office/drawing/2010/main" val="0"/>
              </a:ext>
            </a:extLst>
          </a:blip>
          <a:srcRect l="3919" t="91055" r="4885"/>
          <a:stretch/>
        </p:blipFill>
        <p:spPr>
          <a:xfrm>
            <a:off x="1397285" y="4869062"/>
            <a:ext cx="5054885" cy="408130"/>
          </a:xfrm>
          <a:prstGeom prst="rect">
            <a:avLst/>
          </a:prstGeom>
          <a:ln w="19050">
            <a:noFill/>
          </a:ln>
        </p:spPr>
      </p:pic>
      <p:sp>
        <p:nvSpPr>
          <p:cNvPr id="32" name="Rectangle 31">
            <a:extLst>
              <a:ext uri="{FF2B5EF4-FFF2-40B4-BE49-F238E27FC236}">
                <a16:creationId xmlns:a16="http://schemas.microsoft.com/office/drawing/2014/main" id="{13A031C7-D4CB-701A-9A0C-B4E0F9DB5B0E}"/>
              </a:ext>
            </a:extLst>
          </p:cNvPr>
          <p:cNvSpPr/>
          <p:nvPr/>
        </p:nvSpPr>
        <p:spPr>
          <a:xfrm>
            <a:off x="1283072" y="3282548"/>
            <a:ext cx="6374127" cy="19946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endParaRPr lang="en-US"/>
          </a:p>
        </p:txBody>
      </p:sp>
      <p:sp>
        <p:nvSpPr>
          <p:cNvPr id="16" name="Arrow: Left 15">
            <a:extLst>
              <a:ext uri="{FF2B5EF4-FFF2-40B4-BE49-F238E27FC236}">
                <a16:creationId xmlns:a16="http://schemas.microsoft.com/office/drawing/2014/main" id="{8606E2A4-7E76-0328-90C9-BAEC91B4E88F}"/>
              </a:ext>
            </a:extLst>
          </p:cNvPr>
          <p:cNvSpPr/>
          <p:nvPr/>
        </p:nvSpPr>
        <p:spPr>
          <a:xfrm>
            <a:off x="7467600" y="3542043"/>
            <a:ext cx="3230898" cy="1162044"/>
          </a:xfrm>
          <a:prstGeom prst="leftArrow">
            <a:avLst>
              <a:gd name="adj1" fmla="val 79646"/>
              <a:gd name="adj2" fmla="val 49175"/>
            </a:avLst>
          </a:prstGeom>
          <a:solidFill>
            <a:schemeClr val="accent6"/>
          </a:solidFill>
          <a:ln>
            <a:solidFill>
              <a:schemeClr val="tx1"/>
            </a:solid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1018824" rtl="0" eaLnBrk="1" latinLnBrk="0" hangingPunct="1">
              <a:defRPr sz="2006" kern="1200">
                <a:solidFill>
                  <a:schemeClr val="lt1"/>
                </a:solidFill>
                <a:latin typeface="+mn-lt"/>
                <a:ea typeface="+mn-ea"/>
                <a:cs typeface="+mn-cs"/>
              </a:defRPr>
            </a:lvl1pPr>
            <a:lvl2pPr marL="509412" algn="l" defTabSz="1018824" rtl="0" eaLnBrk="1" latinLnBrk="0" hangingPunct="1">
              <a:defRPr sz="2006" kern="1200">
                <a:solidFill>
                  <a:schemeClr val="lt1"/>
                </a:solidFill>
                <a:latin typeface="+mn-lt"/>
                <a:ea typeface="+mn-ea"/>
                <a:cs typeface="+mn-cs"/>
              </a:defRPr>
            </a:lvl2pPr>
            <a:lvl3pPr marL="1018824" algn="l" defTabSz="1018824" rtl="0" eaLnBrk="1" latinLnBrk="0" hangingPunct="1">
              <a:defRPr sz="2006" kern="1200">
                <a:solidFill>
                  <a:schemeClr val="lt1"/>
                </a:solidFill>
                <a:latin typeface="+mn-lt"/>
                <a:ea typeface="+mn-ea"/>
                <a:cs typeface="+mn-cs"/>
              </a:defRPr>
            </a:lvl3pPr>
            <a:lvl4pPr marL="1528237" algn="l" defTabSz="1018824" rtl="0" eaLnBrk="1" latinLnBrk="0" hangingPunct="1">
              <a:defRPr sz="2006" kern="1200">
                <a:solidFill>
                  <a:schemeClr val="lt1"/>
                </a:solidFill>
                <a:latin typeface="+mn-lt"/>
                <a:ea typeface="+mn-ea"/>
                <a:cs typeface="+mn-cs"/>
              </a:defRPr>
            </a:lvl4pPr>
            <a:lvl5pPr marL="2037649" algn="l" defTabSz="1018824" rtl="0" eaLnBrk="1" latinLnBrk="0" hangingPunct="1">
              <a:defRPr sz="2006" kern="1200">
                <a:solidFill>
                  <a:schemeClr val="lt1"/>
                </a:solidFill>
                <a:latin typeface="+mn-lt"/>
                <a:ea typeface="+mn-ea"/>
                <a:cs typeface="+mn-cs"/>
              </a:defRPr>
            </a:lvl5pPr>
            <a:lvl6pPr marL="2547061" algn="l" defTabSz="1018824" rtl="0" eaLnBrk="1" latinLnBrk="0" hangingPunct="1">
              <a:defRPr sz="2006" kern="1200">
                <a:solidFill>
                  <a:schemeClr val="lt1"/>
                </a:solidFill>
                <a:latin typeface="+mn-lt"/>
                <a:ea typeface="+mn-ea"/>
                <a:cs typeface="+mn-cs"/>
              </a:defRPr>
            </a:lvl6pPr>
            <a:lvl7pPr marL="3056473" algn="l" defTabSz="1018824" rtl="0" eaLnBrk="1" latinLnBrk="0" hangingPunct="1">
              <a:defRPr sz="2006" kern="1200">
                <a:solidFill>
                  <a:schemeClr val="lt1"/>
                </a:solidFill>
                <a:latin typeface="+mn-lt"/>
                <a:ea typeface="+mn-ea"/>
                <a:cs typeface="+mn-cs"/>
              </a:defRPr>
            </a:lvl7pPr>
            <a:lvl8pPr marL="3565886" algn="l" defTabSz="1018824" rtl="0" eaLnBrk="1" latinLnBrk="0" hangingPunct="1">
              <a:defRPr sz="2006" kern="1200">
                <a:solidFill>
                  <a:schemeClr val="lt1"/>
                </a:solidFill>
                <a:latin typeface="+mn-lt"/>
                <a:ea typeface="+mn-ea"/>
                <a:cs typeface="+mn-cs"/>
              </a:defRPr>
            </a:lvl8pPr>
            <a:lvl9pPr marL="4075298" algn="l" defTabSz="1018824" rtl="0" eaLnBrk="1" latinLnBrk="0" hangingPunct="1">
              <a:defRPr sz="2006" kern="1200">
                <a:solidFill>
                  <a:schemeClr val="lt1"/>
                </a:solidFill>
                <a:latin typeface="+mn-lt"/>
                <a:ea typeface="+mn-ea"/>
                <a:cs typeface="+mn-cs"/>
              </a:defRPr>
            </a:lvl9pPr>
          </a:lstStyle>
          <a:p>
            <a:pPr algn="ctr">
              <a:spcAft>
                <a:spcPts val="300"/>
              </a:spcAft>
            </a:pPr>
            <a:r>
              <a:rPr lang="en-US" sz="1400" b="1" u="sng">
                <a:solidFill>
                  <a:schemeClr val="tx1"/>
                </a:solidFill>
                <a:latin typeface="Arial" panose="020B0604020202020204" pitchFamily="34" charset="0"/>
                <a:cs typeface="Arial" panose="020B0604020202020204" pitchFamily="34" charset="0"/>
              </a:rPr>
              <a:t>LIMITED DELIVERY DATES</a:t>
            </a:r>
          </a:p>
          <a:p>
            <a:pPr algn="ctr"/>
            <a:r>
              <a:rPr lang="en-US" sz="1400" b="1">
                <a:solidFill>
                  <a:schemeClr val="tx1"/>
                </a:solidFill>
                <a:latin typeface="Arial" panose="020B0604020202020204" pitchFamily="34" charset="0"/>
                <a:cs typeface="Arial" panose="020B0604020202020204" pitchFamily="34" charset="0"/>
              </a:rPr>
              <a:t>Enter total pounds desired for entire school year</a:t>
            </a:r>
          </a:p>
        </p:txBody>
      </p:sp>
      <p:sp>
        <p:nvSpPr>
          <p:cNvPr id="33" name="TextBox 32">
            <a:extLst>
              <a:ext uri="{FF2B5EF4-FFF2-40B4-BE49-F238E27FC236}">
                <a16:creationId xmlns:a16="http://schemas.microsoft.com/office/drawing/2014/main" id="{7500CD1B-DC18-434D-707C-4A8289E701BA}"/>
              </a:ext>
            </a:extLst>
          </p:cNvPr>
          <p:cNvSpPr txBox="1"/>
          <p:nvPr/>
        </p:nvSpPr>
        <p:spPr>
          <a:xfrm>
            <a:off x="3616502" y="3377068"/>
            <a:ext cx="678096" cy="276999"/>
          </a:xfrm>
          <a:prstGeom prst="rect">
            <a:avLst/>
          </a:prstGeom>
          <a:solidFill>
            <a:schemeClr val="bg1"/>
          </a:solidFill>
        </p:spPr>
        <p:txBody>
          <a:bodyPr wrap="square" rtlCol="0">
            <a:spAutoFit/>
          </a:bodyPr>
          <a:lstStyle/>
          <a:p>
            <a:r>
              <a:rPr lang="en-US" sz="1200">
                <a:latin typeface="Arial" panose="020B0604020202020204" pitchFamily="34" charset="0"/>
                <a:cs typeface="Arial" panose="020B0604020202020204" pitchFamily="34" charset="0"/>
              </a:rPr>
              <a:t>100113</a:t>
            </a:r>
          </a:p>
        </p:txBody>
      </p:sp>
      <p:sp>
        <p:nvSpPr>
          <p:cNvPr id="3" name="Arrow: Left 2">
            <a:extLst>
              <a:ext uri="{FF2B5EF4-FFF2-40B4-BE49-F238E27FC236}">
                <a16:creationId xmlns:a16="http://schemas.microsoft.com/office/drawing/2014/main" id="{9EE9A02C-4545-D6F3-BC8B-BAADA457336D}"/>
              </a:ext>
            </a:extLst>
          </p:cNvPr>
          <p:cNvSpPr/>
          <p:nvPr/>
        </p:nvSpPr>
        <p:spPr>
          <a:xfrm>
            <a:off x="2939691" y="4462887"/>
            <a:ext cx="3828919" cy="1220479"/>
          </a:xfrm>
          <a:prstGeom prst="leftArrow">
            <a:avLst/>
          </a:prstGeom>
          <a:solidFill>
            <a:schemeClr val="accent6"/>
          </a:solidFill>
          <a:ln w="28575">
            <a:solidFill>
              <a:schemeClr val="tx1"/>
            </a:solidFill>
          </a:ln>
          <a:effectLst>
            <a:glow rad="101600">
              <a:schemeClr val="tx1">
                <a:alpha val="60000"/>
              </a:schemeClr>
            </a:glow>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Move to Cart to add selected product quantities</a:t>
            </a:r>
          </a:p>
        </p:txBody>
      </p:sp>
      <p:sp>
        <p:nvSpPr>
          <p:cNvPr id="5" name="TextBox 4">
            <a:extLst>
              <a:ext uri="{FF2B5EF4-FFF2-40B4-BE49-F238E27FC236}">
                <a16:creationId xmlns:a16="http://schemas.microsoft.com/office/drawing/2014/main" id="{5CF0F642-55D8-3B15-E5EB-4DA9CFC8473C}"/>
              </a:ext>
            </a:extLst>
          </p:cNvPr>
          <p:cNvSpPr txBox="1"/>
          <p:nvPr/>
        </p:nvSpPr>
        <p:spPr>
          <a:xfrm>
            <a:off x="6524090" y="3976614"/>
            <a:ext cx="941550" cy="307777"/>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5500</a:t>
            </a:r>
          </a:p>
        </p:txBody>
      </p:sp>
    </p:spTree>
    <p:extLst>
      <p:ext uri="{BB962C8B-B14F-4D97-AF65-F5344CB8AC3E}">
        <p14:creationId xmlns:p14="http://schemas.microsoft.com/office/powerpoint/2010/main" val="95902321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Processing via Extended Search</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56969" y="1388075"/>
            <a:ext cx="10620629" cy="440120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solidFill>
                <a:schemeClr val="tx1">
                  <a:lumMod val="95000"/>
                  <a:lumOff val="5000"/>
                </a:schemeClr>
              </a:solidFill>
              <a:latin typeface="Arial"/>
              <a:cs typeface="Arial"/>
            </a:endParaRPr>
          </a:p>
          <a:p>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pPr algn="ctr"/>
            <a:r>
              <a:rPr lang="en-US" sz="2800" dirty="0">
                <a:solidFill>
                  <a:schemeClr val="tx1">
                    <a:lumMod val="95000"/>
                    <a:lumOff val="5000"/>
                  </a:schemeClr>
                </a:solidFill>
                <a:latin typeface="Arial"/>
                <a:cs typeface="Arial"/>
              </a:rPr>
              <a:t>Repeat Extended Search With Other Specific Product Numbers Available for </a:t>
            </a:r>
            <a:r>
              <a:rPr lang="en-US" sz="2800" b="1" i="1" dirty="0">
                <a:solidFill>
                  <a:schemeClr val="tx1">
                    <a:lumMod val="95000"/>
                    <a:lumOff val="5000"/>
                  </a:schemeClr>
                </a:solidFill>
                <a:latin typeface="Arial"/>
                <a:cs typeface="Arial"/>
              </a:rPr>
              <a:t>Your</a:t>
            </a:r>
            <a:r>
              <a:rPr lang="en-US" sz="2800" dirty="0">
                <a:solidFill>
                  <a:schemeClr val="tx1">
                    <a:lumMod val="95000"/>
                    <a:lumOff val="5000"/>
                  </a:schemeClr>
                </a:solidFill>
                <a:latin typeface="Arial"/>
                <a:cs typeface="Arial"/>
              </a:rPr>
              <a:t> Bid-Awarded Processor</a:t>
            </a:r>
            <a:endParaRPr lang="en-US" dirty="0">
              <a:solidFill>
                <a:schemeClr val="tx1">
                  <a:lumMod val="95000"/>
                  <a:lumOff val="5000"/>
                </a:schemeClr>
              </a:solidFill>
            </a:endParaRPr>
          </a:p>
          <a:p>
            <a:pPr algn="ctr"/>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endParaRPr lang="en-US" sz="2800" dirty="0">
              <a:solidFill>
                <a:schemeClr val="tx1">
                  <a:lumMod val="95000"/>
                  <a:lumOff val="5000"/>
                </a:schemeClr>
              </a:solidFill>
              <a:latin typeface="Arial"/>
              <a:cs typeface="Arial"/>
            </a:endParaRPr>
          </a:p>
          <a:p>
            <a:endParaRPr lang="en-US" sz="2800" dirty="0">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518739348"/>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82F5A4B6-D029-7516-A737-96500FD3E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62" y="1204332"/>
            <a:ext cx="10024677" cy="4685831"/>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Domestic Requisition In Progress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2" name="Rectangle: Rounded Corners 11">
            <a:extLst>
              <a:ext uri="{FF2B5EF4-FFF2-40B4-BE49-F238E27FC236}">
                <a16:creationId xmlns:a16="http://schemas.microsoft.com/office/drawing/2014/main" id="{349B346A-93DB-2767-75C3-1FE4E90162CC}"/>
              </a:ext>
            </a:extLst>
          </p:cNvPr>
          <p:cNvSpPr/>
          <p:nvPr/>
        </p:nvSpPr>
        <p:spPr>
          <a:xfrm>
            <a:off x="6382956" y="2939320"/>
            <a:ext cx="3855395" cy="214023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solidFill>
                <a:latin typeface="Arial"/>
                <a:cs typeface="Arial"/>
              </a:rPr>
              <a:t>Cart will </a:t>
            </a:r>
            <a:r>
              <a:rPr lang="en-US" sz="2000" b="1" i="1" u="sng">
                <a:solidFill>
                  <a:schemeClr val="tx1"/>
                </a:solidFill>
                <a:latin typeface="Arial"/>
                <a:cs typeface="Arial"/>
              </a:rPr>
              <a:t>not </a:t>
            </a:r>
            <a:r>
              <a:rPr lang="en-US" sz="2000" b="1">
                <a:solidFill>
                  <a:schemeClr val="tx1"/>
                </a:solidFill>
                <a:latin typeface="Arial"/>
                <a:cs typeface="Arial"/>
              </a:rPr>
              <a:t>save if:</a:t>
            </a:r>
            <a:endParaRPr lang="en-US">
              <a:solidFill>
                <a:schemeClr val="tx1"/>
              </a:solidFill>
            </a:endParaRPr>
          </a:p>
          <a:p>
            <a:pPr marL="800100" lvl="1" indent="-342900">
              <a:buFont typeface="Arial" panose="020B0604020202020204" pitchFamily="34" charset="0"/>
              <a:buChar char="•"/>
            </a:pPr>
            <a:r>
              <a:rPr lang="en-US" sz="2000" b="1">
                <a:solidFill>
                  <a:schemeClr val="tx1"/>
                </a:solidFill>
                <a:latin typeface="Arial"/>
                <a:cs typeface="Arial"/>
              </a:rPr>
              <a:t>system times out</a:t>
            </a:r>
          </a:p>
          <a:p>
            <a:pPr marL="800100" lvl="1" indent="-342900">
              <a:buFont typeface="Arial" panose="020B0604020202020204" pitchFamily="34" charset="0"/>
              <a:buChar char="•"/>
            </a:pPr>
            <a:r>
              <a:rPr lang="en-US" sz="2000" b="1">
                <a:solidFill>
                  <a:schemeClr val="tx1"/>
                </a:solidFill>
                <a:latin typeface="Arial"/>
                <a:cs typeface="Arial"/>
              </a:rPr>
              <a:t>user logs off before clicking </a:t>
            </a:r>
            <a:r>
              <a:rPr lang="en-US" sz="2000" b="1" i="1">
                <a:solidFill>
                  <a:schemeClr val="tx1"/>
                </a:solidFill>
                <a:latin typeface="Arial"/>
                <a:cs typeface="Arial"/>
              </a:rPr>
              <a:t>Order</a:t>
            </a:r>
            <a:r>
              <a:rPr lang="en-US" sz="2000" b="1">
                <a:solidFill>
                  <a:schemeClr val="tx1"/>
                </a:solidFill>
                <a:latin typeface="Arial"/>
                <a:cs typeface="Arial"/>
              </a:rPr>
              <a:t>.</a:t>
            </a:r>
          </a:p>
        </p:txBody>
      </p:sp>
      <p:sp>
        <p:nvSpPr>
          <p:cNvPr id="10" name="Rectangle 9">
            <a:extLst>
              <a:ext uri="{FF2B5EF4-FFF2-40B4-BE49-F238E27FC236}">
                <a16:creationId xmlns:a16="http://schemas.microsoft.com/office/drawing/2014/main" id="{B40A07F3-289B-1E85-2938-5C61F0D31496}"/>
              </a:ext>
            </a:extLst>
          </p:cNvPr>
          <p:cNvSpPr/>
          <p:nvPr/>
        </p:nvSpPr>
        <p:spPr>
          <a:xfrm>
            <a:off x="1941769" y="1293245"/>
            <a:ext cx="4776790" cy="38626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row: Left 12">
            <a:extLst>
              <a:ext uri="{FF2B5EF4-FFF2-40B4-BE49-F238E27FC236}">
                <a16:creationId xmlns:a16="http://schemas.microsoft.com/office/drawing/2014/main" id="{9FA94DAB-30DC-3AEA-401F-3294B48BD46D}"/>
              </a:ext>
            </a:extLst>
          </p:cNvPr>
          <p:cNvSpPr/>
          <p:nvPr/>
        </p:nvSpPr>
        <p:spPr>
          <a:xfrm>
            <a:off x="6706679" y="955092"/>
            <a:ext cx="3531672" cy="1328359"/>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a:t>
            </a:r>
            <a:r>
              <a:rPr lang="en-US" b="1" i="1">
                <a:solidFill>
                  <a:schemeClr val="tx1">
                    <a:lumMod val="95000"/>
                    <a:lumOff val="5000"/>
                  </a:schemeClr>
                </a:solidFill>
                <a:latin typeface="Arial"/>
                <a:cs typeface="Arial"/>
              </a:rPr>
              <a:t>View Cart</a:t>
            </a:r>
            <a:r>
              <a:rPr lang="en-US" b="1">
                <a:solidFill>
                  <a:schemeClr val="tx1">
                    <a:lumMod val="95000"/>
                    <a:lumOff val="5000"/>
                  </a:schemeClr>
                </a:solidFill>
                <a:latin typeface="Arial"/>
                <a:cs typeface="Arial"/>
              </a:rPr>
              <a:t> link to review request.</a:t>
            </a:r>
          </a:p>
        </p:txBody>
      </p:sp>
    </p:spTree>
    <p:extLst>
      <p:ext uri="{BB962C8B-B14F-4D97-AF65-F5344CB8AC3E}">
        <p14:creationId xmlns:p14="http://schemas.microsoft.com/office/powerpoint/2010/main" val="112433819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Add Descriptive Information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3539430"/>
          </a:xfrm>
          <a:prstGeom prst="rect">
            <a:avLst/>
          </a:prstGeom>
          <a:noFill/>
        </p:spPr>
        <p:txBody>
          <a:bodyPr wrap="square" rtlCol="0">
            <a:spAutoFit/>
          </a:bodyPr>
          <a:lstStyle/>
          <a:p>
            <a:pPr lvl="0" algn="ctr" rtl="0"/>
            <a:r>
              <a:rPr lang="en-US" sz="3200" b="1" u="none">
                <a:solidFill>
                  <a:schemeClr val="bg1"/>
                </a:solidFill>
                <a:latin typeface="Arial"/>
                <a:cs typeface="Arial"/>
              </a:rPr>
              <a:t>Reference &amp; Description</a:t>
            </a:r>
            <a:br>
              <a:rPr lang="en-US" sz="3200">
                <a:solidFill>
                  <a:schemeClr val="bg1"/>
                </a:solidFill>
                <a:latin typeface="Arial"/>
                <a:cs typeface="Arial"/>
              </a:rPr>
            </a:br>
            <a:endParaRPr lang="en-US" sz="3200">
              <a:solidFill>
                <a:schemeClr val="bg1"/>
              </a:solidFill>
              <a:latin typeface="Arial"/>
              <a:cs typeface="Arial"/>
            </a:endParaRPr>
          </a:p>
          <a:p>
            <a:pPr lvl="0" algn="ctr" rtl="0"/>
            <a:r>
              <a:rPr lang="en-US" sz="3200">
                <a:solidFill>
                  <a:schemeClr val="bg1"/>
                </a:solidFill>
                <a:latin typeface="Arial"/>
                <a:cs typeface="Arial"/>
              </a:rPr>
              <a:t>RAs can add descriptive information to each requisition for easier identification and clarification later in WBSCM.</a:t>
            </a:r>
          </a:p>
          <a:p>
            <a:pPr lvl="0" algn="ctr" rtl="0"/>
            <a:r>
              <a:rPr lang="en-US" sz="3200">
                <a:solidFill>
                  <a:schemeClr val="bg1"/>
                </a:solidFill>
                <a:latin typeface="Arial"/>
                <a:cs typeface="Arial"/>
              </a:rPr>
              <a:t>  </a:t>
            </a:r>
          </a:p>
        </p:txBody>
      </p:sp>
      <p:pic>
        <p:nvPicPr>
          <p:cNvPr id="10" name="Picture 9" descr="A child holding a leaf&#10;&#10;Description automatically generated with medium confidence">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5819" t="8944" r="11455"/>
          <a:stretch/>
        </p:blipFill>
        <p:spPr>
          <a:xfrm>
            <a:off x="7426048" y="1205204"/>
            <a:ext cx="4228625" cy="4654420"/>
          </a:xfrm>
          <a:prstGeom prst="rect">
            <a:avLst/>
          </a:prstGeom>
        </p:spPr>
      </p:pic>
    </p:spTree>
    <p:extLst>
      <p:ext uri="{BB962C8B-B14F-4D97-AF65-F5344CB8AC3E}">
        <p14:creationId xmlns:p14="http://schemas.microsoft.com/office/powerpoint/2010/main" val="361198010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Domestic Requisition In Progress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pic>
        <p:nvPicPr>
          <p:cNvPr id="5" name="Picture 5" descr="Table&#10;&#10;Description automatically generated">
            <a:extLst>
              <a:ext uri="{FF2B5EF4-FFF2-40B4-BE49-F238E27FC236}">
                <a16:creationId xmlns:a16="http://schemas.microsoft.com/office/drawing/2014/main" id="{B422D339-1DA9-98DA-2DD6-E2D3CE463DD0}"/>
              </a:ext>
            </a:extLst>
          </p:cNvPr>
          <p:cNvPicPr>
            <a:picLocks noChangeAspect="1"/>
          </p:cNvPicPr>
          <p:nvPr/>
        </p:nvPicPr>
        <p:blipFill rotWithShape="1">
          <a:blip r:embed="rId3"/>
          <a:srcRect r="37301" b="61349"/>
          <a:stretch/>
        </p:blipFill>
        <p:spPr>
          <a:xfrm>
            <a:off x="660401" y="1250092"/>
            <a:ext cx="10594244" cy="3499189"/>
          </a:xfrm>
          <a:prstGeom prst="rect">
            <a:avLst/>
          </a:prstGeom>
          <a:ln w="28575">
            <a:solidFill>
              <a:schemeClr val="tx1"/>
            </a:solidFill>
          </a:ln>
        </p:spPr>
      </p:pic>
      <p:sp>
        <p:nvSpPr>
          <p:cNvPr id="7" name="Rectangle: Rounded Corners 6">
            <a:extLst>
              <a:ext uri="{FF2B5EF4-FFF2-40B4-BE49-F238E27FC236}">
                <a16:creationId xmlns:a16="http://schemas.microsoft.com/office/drawing/2014/main" id="{864CC727-DB63-6A42-7FA6-1C9F1FB534C2}"/>
              </a:ext>
            </a:extLst>
          </p:cNvPr>
          <p:cNvSpPr/>
          <p:nvPr/>
        </p:nvSpPr>
        <p:spPr>
          <a:xfrm>
            <a:off x="655563" y="2999686"/>
            <a:ext cx="6544666" cy="163766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a:buChar char="•"/>
            </a:pPr>
            <a:r>
              <a:rPr lang="en-US" sz="2000" b="1" i="1">
                <a:solidFill>
                  <a:schemeClr val="tx1">
                    <a:lumMod val="95000"/>
                    <a:lumOff val="5000"/>
                  </a:schemeClr>
                </a:solidFill>
                <a:latin typeface="Arial"/>
                <a:ea typeface="+mn-lt"/>
                <a:cs typeface="+mn-lt"/>
              </a:rPr>
              <a:t>Your Reference </a:t>
            </a:r>
            <a:r>
              <a:rPr lang="en-US" sz="2000" b="1">
                <a:solidFill>
                  <a:schemeClr val="tx1">
                    <a:lumMod val="95000"/>
                    <a:lumOff val="5000"/>
                  </a:schemeClr>
                </a:solidFill>
                <a:latin typeface="Arial"/>
                <a:ea typeface="+mn-lt"/>
                <a:cs typeface="+mn-lt"/>
              </a:rPr>
              <a:t>allows further clarification by referring to other relevant information.</a:t>
            </a:r>
            <a:endParaRPr lang="en-US" sz="2000" b="1">
              <a:solidFill>
                <a:schemeClr val="tx1">
                  <a:lumMod val="95000"/>
                  <a:lumOff val="5000"/>
                </a:schemeClr>
              </a:solidFill>
              <a:latin typeface="Arial"/>
              <a:cs typeface="Arial"/>
            </a:endParaRPr>
          </a:p>
        </p:txBody>
      </p:sp>
      <p:sp>
        <p:nvSpPr>
          <p:cNvPr id="8" name="Rectangle 7">
            <a:extLst>
              <a:ext uri="{FF2B5EF4-FFF2-40B4-BE49-F238E27FC236}">
                <a16:creationId xmlns:a16="http://schemas.microsoft.com/office/drawing/2014/main" id="{EFDD114D-7AFD-EA2F-8675-94BFCB5BDF5F}"/>
              </a:ext>
            </a:extLst>
          </p:cNvPr>
          <p:cNvSpPr/>
          <p:nvPr/>
        </p:nvSpPr>
        <p:spPr>
          <a:xfrm>
            <a:off x="780625" y="2015666"/>
            <a:ext cx="5564085" cy="32277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Arrow: Left 5">
            <a:extLst>
              <a:ext uri="{FF2B5EF4-FFF2-40B4-BE49-F238E27FC236}">
                <a16:creationId xmlns:a16="http://schemas.microsoft.com/office/drawing/2014/main" id="{165CC73B-3030-869B-BAEE-929DEB485A4F}"/>
              </a:ext>
            </a:extLst>
          </p:cNvPr>
          <p:cNvSpPr/>
          <p:nvPr/>
        </p:nvSpPr>
        <p:spPr>
          <a:xfrm>
            <a:off x="6181314" y="1522260"/>
            <a:ext cx="4419561" cy="137335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cs typeface="Arial"/>
              </a:rPr>
              <a:t>Optional: Complete </a:t>
            </a:r>
            <a:r>
              <a:rPr lang="en-US" b="1" i="1">
                <a:solidFill>
                  <a:schemeClr val="tx1"/>
                </a:solidFill>
                <a:latin typeface="Arial"/>
                <a:cs typeface="Arial"/>
              </a:rPr>
              <a:t>Your Reference</a:t>
            </a:r>
            <a:endParaRPr lang="en-US">
              <a:solidFill>
                <a:schemeClr val="tx1"/>
              </a:solidFill>
              <a:ea typeface="+mn-lt"/>
              <a:cs typeface="+mn-lt"/>
            </a:endParaRPr>
          </a:p>
        </p:txBody>
      </p:sp>
    </p:spTree>
    <p:extLst>
      <p:ext uri="{BB962C8B-B14F-4D97-AF65-F5344CB8AC3E}">
        <p14:creationId xmlns:p14="http://schemas.microsoft.com/office/powerpoint/2010/main" val="329048567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a:spAutoFit/>
          </a:bodyPr>
          <a:lstStyle/>
          <a:p>
            <a:pPr algn="ctr"/>
            <a:r>
              <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rPr>
              <a:t>01</a:t>
            </a: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a:xfrm>
            <a:off x="1375864" y="2410160"/>
            <a:ext cx="9596718" cy="1555144"/>
          </a:xfrm>
        </p:spPr>
        <p:txBody>
          <a:bodyPr/>
          <a:lstStyle/>
          <a:p>
            <a:r>
              <a:rPr lang="en-US" sz="6800"/>
              <a:t>Course Introduction</a:t>
            </a:r>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464987" y="4665650"/>
            <a:ext cx="5266765" cy="812778"/>
          </a:xfrm>
        </p:spPr>
        <p:txBody>
          <a:bodyPr lIns="91440" tIns="45720" rIns="91440" bIns="45720" anchor="t"/>
          <a:lstStyle/>
          <a:p>
            <a:r>
              <a:rPr lang="en-US">
                <a:solidFill>
                  <a:schemeClr val="bg1"/>
                </a:solidFill>
                <a:latin typeface="Arial"/>
                <a:cs typeface="Arial"/>
              </a:rPr>
              <a:t> Course Outline and Objectives</a:t>
            </a: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5</a:t>
            </a:fld>
            <a:endParaRPr lang="en-US"/>
          </a:p>
        </p:txBody>
      </p:sp>
    </p:spTree>
    <p:extLst>
      <p:ext uri="{BB962C8B-B14F-4D97-AF65-F5344CB8AC3E}">
        <p14:creationId xmlns:p14="http://schemas.microsoft.com/office/powerpoint/2010/main" val="1916292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Table&#10;&#10;Description automatically generated">
            <a:extLst>
              <a:ext uri="{FF2B5EF4-FFF2-40B4-BE49-F238E27FC236}">
                <a16:creationId xmlns:a16="http://schemas.microsoft.com/office/drawing/2014/main" id="{08AEA555-5058-C035-47A3-E47892F7DFDD}"/>
              </a:ext>
            </a:extLst>
          </p:cNvPr>
          <p:cNvPicPr>
            <a:picLocks noChangeAspect="1"/>
          </p:cNvPicPr>
          <p:nvPr/>
        </p:nvPicPr>
        <p:blipFill rotWithShape="1">
          <a:blip r:embed="rId3"/>
          <a:srcRect r="37301" b="61349"/>
          <a:stretch/>
        </p:blipFill>
        <p:spPr>
          <a:xfrm>
            <a:off x="660401" y="1250092"/>
            <a:ext cx="10594244" cy="3499189"/>
          </a:xfrm>
          <a:prstGeom prst="rect">
            <a:avLst/>
          </a:prstGeom>
          <a:ln w="28575">
            <a:solidFill>
              <a:schemeClr val="tx1"/>
            </a:solidFill>
          </a:ln>
        </p:spPr>
      </p:pic>
      <p:sp>
        <p:nvSpPr>
          <p:cNvPr id="12" name="Rectangle 11">
            <a:extLst>
              <a:ext uri="{FF2B5EF4-FFF2-40B4-BE49-F238E27FC236}">
                <a16:creationId xmlns:a16="http://schemas.microsoft.com/office/drawing/2014/main" id="{D1432E25-B31E-4186-3900-E72868ADD5AA}"/>
              </a:ext>
            </a:extLst>
          </p:cNvPr>
          <p:cNvSpPr/>
          <p:nvPr/>
        </p:nvSpPr>
        <p:spPr>
          <a:xfrm>
            <a:off x="783771" y="2297855"/>
            <a:ext cx="5570377" cy="48619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Domestic Requisition In Progress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6" name="Arrow: Left 5">
            <a:extLst>
              <a:ext uri="{FF2B5EF4-FFF2-40B4-BE49-F238E27FC236}">
                <a16:creationId xmlns:a16="http://schemas.microsoft.com/office/drawing/2014/main" id="{165CC73B-3030-869B-BAEE-929DEB485A4F}"/>
              </a:ext>
            </a:extLst>
          </p:cNvPr>
          <p:cNvSpPr/>
          <p:nvPr/>
        </p:nvSpPr>
        <p:spPr>
          <a:xfrm>
            <a:off x="6477518" y="1854275"/>
            <a:ext cx="4419561" cy="137335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cs typeface="Arial"/>
              </a:rPr>
              <a:t>Optional: </a:t>
            </a:r>
            <a:r>
              <a:rPr lang="en-US" b="1" i="1">
                <a:solidFill>
                  <a:schemeClr val="tx1"/>
                </a:solidFill>
                <a:latin typeface="Arial"/>
                <a:cs typeface="Arial"/>
              </a:rPr>
              <a:t>Your Description</a:t>
            </a:r>
            <a:endParaRPr lang="en-US">
              <a:solidFill>
                <a:schemeClr val="tx1"/>
              </a:solidFill>
              <a:ea typeface="+mn-lt"/>
              <a:cs typeface="+mn-lt"/>
            </a:endParaRPr>
          </a:p>
        </p:txBody>
      </p:sp>
      <p:sp>
        <p:nvSpPr>
          <p:cNvPr id="7" name="Rectangle: Rounded Corners 6">
            <a:extLst>
              <a:ext uri="{FF2B5EF4-FFF2-40B4-BE49-F238E27FC236}">
                <a16:creationId xmlns:a16="http://schemas.microsoft.com/office/drawing/2014/main" id="{864CC727-DB63-6A42-7FA6-1C9F1FB534C2}"/>
              </a:ext>
            </a:extLst>
          </p:cNvPr>
          <p:cNvSpPr/>
          <p:nvPr/>
        </p:nvSpPr>
        <p:spPr>
          <a:xfrm>
            <a:off x="655563" y="2856165"/>
            <a:ext cx="5698585" cy="189311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a:buChar char="•"/>
            </a:pPr>
            <a:r>
              <a:rPr lang="en-US" sz="2000" b="1" i="1">
                <a:solidFill>
                  <a:schemeClr val="tx1">
                    <a:lumMod val="95000"/>
                    <a:lumOff val="5000"/>
                  </a:schemeClr>
                </a:solidFill>
                <a:latin typeface="Arial"/>
                <a:ea typeface="+mn-lt"/>
                <a:cs typeface="+mn-lt"/>
              </a:rPr>
              <a:t>Your Description </a:t>
            </a:r>
            <a:r>
              <a:rPr lang="en-US" sz="2000" b="1">
                <a:solidFill>
                  <a:schemeClr val="tx1">
                    <a:lumMod val="95000"/>
                    <a:lumOff val="5000"/>
                  </a:schemeClr>
                </a:solidFill>
                <a:latin typeface="Arial"/>
                <a:ea typeface="+mn-lt"/>
                <a:cs typeface="+mn-lt"/>
              </a:rPr>
              <a:t>is a free text field describing the requisition.</a:t>
            </a:r>
            <a:endParaRPr lang="en-US" sz="20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100615485"/>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Domestic Requisition In Progress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pic>
        <p:nvPicPr>
          <p:cNvPr id="3" name="Picture 3" descr="Graphical user interface, text, application&#10;&#10;Description automatically generated">
            <a:extLst>
              <a:ext uri="{FF2B5EF4-FFF2-40B4-BE49-F238E27FC236}">
                <a16:creationId xmlns:a16="http://schemas.microsoft.com/office/drawing/2014/main" id="{0D52BAE1-4ADD-58CA-C3D3-B0CB9DE23338}"/>
              </a:ext>
            </a:extLst>
          </p:cNvPr>
          <p:cNvPicPr>
            <a:picLocks noChangeAspect="1"/>
          </p:cNvPicPr>
          <p:nvPr/>
        </p:nvPicPr>
        <p:blipFill>
          <a:blip r:embed="rId3"/>
          <a:stretch>
            <a:fillRect/>
          </a:stretch>
        </p:blipFill>
        <p:spPr>
          <a:xfrm>
            <a:off x="660400" y="1235304"/>
            <a:ext cx="10626969" cy="3693775"/>
          </a:xfrm>
          <a:prstGeom prst="rect">
            <a:avLst/>
          </a:prstGeom>
          <a:ln w="28575">
            <a:solidFill>
              <a:schemeClr val="tx1"/>
            </a:solidFill>
          </a:ln>
        </p:spPr>
      </p:pic>
      <p:sp>
        <p:nvSpPr>
          <p:cNvPr id="4" name="Rectangle: Rounded Corners 3">
            <a:extLst>
              <a:ext uri="{FF2B5EF4-FFF2-40B4-BE49-F238E27FC236}">
                <a16:creationId xmlns:a16="http://schemas.microsoft.com/office/drawing/2014/main" id="{3F9A087A-09D5-C568-C8B1-802C9F5D683D}"/>
              </a:ext>
            </a:extLst>
          </p:cNvPr>
          <p:cNvSpPr/>
          <p:nvPr/>
        </p:nvSpPr>
        <p:spPr>
          <a:xfrm>
            <a:off x="7518561" y="1235746"/>
            <a:ext cx="4109393" cy="270684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ea typeface="+mn-lt"/>
                <a:cs typeface="+mn-lt"/>
              </a:rPr>
              <a:t>Example</a:t>
            </a:r>
            <a:br>
              <a:rPr lang="en-US" sz="2000" b="1">
                <a:solidFill>
                  <a:schemeClr val="tx1"/>
                </a:solidFill>
                <a:latin typeface="Arial"/>
                <a:ea typeface="+mn-lt"/>
                <a:cs typeface="+mn-lt"/>
              </a:rPr>
            </a:br>
            <a:endParaRPr lang="en-US" sz="2000" b="1">
              <a:solidFill>
                <a:schemeClr val="tx1"/>
              </a:solidFill>
              <a:latin typeface="Arial"/>
              <a:ea typeface="+mn-lt"/>
              <a:cs typeface="+mn-lt"/>
            </a:endParaRPr>
          </a:p>
          <a:p>
            <a:r>
              <a:rPr lang="en-US" sz="2000" b="1" i="1">
                <a:solidFill>
                  <a:schemeClr val="tx1"/>
                </a:solidFill>
                <a:latin typeface="Arial"/>
                <a:ea typeface="+mn-lt"/>
                <a:cs typeface="Arial"/>
              </a:rPr>
              <a:t>Your Reference</a:t>
            </a:r>
            <a:r>
              <a:rPr lang="en-US" sz="2000" b="1">
                <a:solidFill>
                  <a:schemeClr val="tx1"/>
                </a:solidFill>
                <a:latin typeface="Arial"/>
                <a:ea typeface="+mn-lt"/>
                <a:cs typeface="Arial"/>
              </a:rPr>
              <a:t>: A000011807</a:t>
            </a:r>
            <a:br>
              <a:rPr lang="en-US" sz="2000" b="1">
                <a:solidFill>
                  <a:schemeClr val="tx1"/>
                </a:solidFill>
                <a:latin typeface="Arial"/>
                <a:ea typeface="+mn-lt"/>
                <a:cs typeface="Arial"/>
              </a:rPr>
            </a:br>
            <a:endParaRPr lang="en-US">
              <a:solidFill>
                <a:schemeClr val="tx1"/>
              </a:solidFill>
              <a:latin typeface="Arial"/>
              <a:cs typeface="Arial"/>
            </a:endParaRPr>
          </a:p>
          <a:p>
            <a:r>
              <a:rPr lang="en-US" sz="2000" b="1" i="1">
                <a:solidFill>
                  <a:schemeClr val="tx1"/>
                </a:solidFill>
                <a:latin typeface="Arial"/>
                <a:ea typeface="+mn-lt"/>
                <a:cs typeface="+mn-lt"/>
              </a:rPr>
              <a:t>Your Description</a:t>
            </a:r>
            <a:r>
              <a:rPr lang="en-US" sz="2000" b="1">
                <a:solidFill>
                  <a:schemeClr val="tx1"/>
                </a:solidFill>
                <a:latin typeface="Arial"/>
                <a:ea typeface="+mn-lt"/>
                <a:cs typeface="+mn-lt"/>
              </a:rPr>
              <a:t>: 500471672</a:t>
            </a:r>
            <a:endParaRPr lang="en-US">
              <a:solidFill>
                <a:schemeClr val="tx1"/>
              </a:solidFill>
              <a:latin typeface="Arial"/>
              <a:cs typeface="Arial"/>
            </a:endParaRPr>
          </a:p>
        </p:txBody>
      </p:sp>
    </p:spTree>
    <p:extLst>
      <p:ext uri="{BB962C8B-B14F-4D97-AF65-F5344CB8AC3E}">
        <p14:creationId xmlns:p14="http://schemas.microsoft.com/office/powerpoint/2010/main" val="1079734646"/>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FA1A342E-90F3-42B2-E2CC-179E5D61B02D}"/>
              </a:ext>
            </a:extLst>
          </p:cNvPr>
          <p:cNvPicPr>
            <a:picLocks noChangeAspect="1"/>
          </p:cNvPicPr>
          <p:nvPr/>
        </p:nvPicPr>
        <p:blipFill rotWithShape="1">
          <a:blip r:embed="rId3">
            <a:extLst>
              <a:ext uri="{28A0092B-C50C-407E-A947-70E740481C1C}">
                <a14:useLocalDpi xmlns:a14="http://schemas.microsoft.com/office/drawing/2010/main" val="0"/>
              </a:ext>
            </a:extLst>
          </a:blip>
          <a:srcRect t="12763"/>
          <a:stretch/>
        </p:blipFill>
        <p:spPr>
          <a:xfrm>
            <a:off x="655563" y="1197600"/>
            <a:ext cx="10618040" cy="432976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Domestic Requisition In Progress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17" name="Arrow: Left 16">
            <a:extLst>
              <a:ext uri="{FF2B5EF4-FFF2-40B4-BE49-F238E27FC236}">
                <a16:creationId xmlns:a16="http://schemas.microsoft.com/office/drawing/2014/main" id="{FE08F7E4-EA76-40D1-2256-5895D9654F5B}"/>
              </a:ext>
            </a:extLst>
          </p:cNvPr>
          <p:cNvSpPr/>
          <p:nvPr/>
        </p:nvSpPr>
        <p:spPr>
          <a:xfrm>
            <a:off x="1535686" y="4795044"/>
            <a:ext cx="1811177" cy="86535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Update</a:t>
            </a:r>
          </a:p>
        </p:txBody>
      </p:sp>
    </p:spTree>
    <p:extLst>
      <p:ext uri="{BB962C8B-B14F-4D97-AF65-F5344CB8AC3E}">
        <p14:creationId xmlns:p14="http://schemas.microsoft.com/office/powerpoint/2010/main" val="395759907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able&#10;&#10;Description automatically generated">
            <a:extLst>
              <a:ext uri="{FF2B5EF4-FFF2-40B4-BE49-F238E27FC236}">
                <a16:creationId xmlns:a16="http://schemas.microsoft.com/office/drawing/2014/main" id="{95C72035-4715-F18B-A6B0-1EAD9EB5F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63" y="1525176"/>
            <a:ext cx="8443024" cy="27270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Domestic Requisition In Progress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7" name="Rectangle: Rounded Corners 6">
            <a:extLst>
              <a:ext uri="{FF2B5EF4-FFF2-40B4-BE49-F238E27FC236}">
                <a16:creationId xmlns:a16="http://schemas.microsoft.com/office/drawing/2014/main" id="{308460CA-9AD2-397C-B2FA-9A292264D86E}"/>
              </a:ext>
            </a:extLst>
          </p:cNvPr>
          <p:cNvSpPr/>
          <p:nvPr/>
        </p:nvSpPr>
        <p:spPr>
          <a:xfrm>
            <a:off x="3441413" y="1246180"/>
            <a:ext cx="3312811" cy="11230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Arial"/>
                <a:cs typeface="Arial"/>
              </a:rPr>
              <a:t>Oops!</a:t>
            </a:r>
          </a:p>
          <a:p>
            <a:pPr algn="ctr"/>
            <a:r>
              <a:rPr lang="en-US" sz="2000" b="1">
                <a:solidFill>
                  <a:schemeClr val="tx1"/>
                </a:solidFill>
                <a:latin typeface="Arial"/>
                <a:cs typeface="Arial"/>
              </a:rPr>
              <a:t>Need to remove an item?</a:t>
            </a:r>
          </a:p>
        </p:txBody>
      </p:sp>
      <p:sp>
        <p:nvSpPr>
          <p:cNvPr id="12" name="Arrow: Left 11">
            <a:extLst>
              <a:ext uri="{FF2B5EF4-FFF2-40B4-BE49-F238E27FC236}">
                <a16:creationId xmlns:a16="http://schemas.microsoft.com/office/drawing/2014/main" id="{AEF1868B-33C0-A29C-8999-B5E62BA4ACCE}"/>
              </a:ext>
            </a:extLst>
          </p:cNvPr>
          <p:cNvSpPr/>
          <p:nvPr/>
        </p:nvSpPr>
        <p:spPr>
          <a:xfrm>
            <a:off x="1616254" y="3007797"/>
            <a:ext cx="3037797" cy="1663611"/>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update to remove materials.</a:t>
            </a:r>
          </a:p>
        </p:txBody>
      </p:sp>
      <p:sp>
        <p:nvSpPr>
          <p:cNvPr id="10" name="Rectangle 9">
            <a:extLst>
              <a:ext uri="{FF2B5EF4-FFF2-40B4-BE49-F238E27FC236}">
                <a16:creationId xmlns:a16="http://schemas.microsoft.com/office/drawing/2014/main" id="{9E29B432-74FC-05E4-7DD3-0261EA2E5A78}"/>
              </a:ext>
            </a:extLst>
          </p:cNvPr>
          <p:cNvSpPr/>
          <p:nvPr/>
        </p:nvSpPr>
        <p:spPr>
          <a:xfrm>
            <a:off x="8652539" y="1525176"/>
            <a:ext cx="446048" cy="195422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Left 4">
            <a:extLst>
              <a:ext uri="{FF2B5EF4-FFF2-40B4-BE49-F238E27FC236}">
                <a16:creationId xmlns:a16="http://schemas.microsoft.com/office/drawing/2014/main" id="{2201AF39-7D7D-F488-5FC4-3FCA4A6D5028}"/>
              </a:ext>
            </a:extLst>
          </p:cNvPr>
          <p:cNvSpPr/>
          <p:nvPr/>
        </p:nvSpPr>
        <p:spPr>
          <a:xfrm>
            <a:off x="8903192" y="1843838"/>
            <a:ext cx="3037797" cy="1663611"/>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Check the boxes next to materials to remove.</a:t>
            </a:r>
          </a:p>
        </p:txBody>
      </p:sp>
    </p:spTree>
    <p:extLst>
      <p:ext uri="{BB962C8B-B14F-4D97-AF65-F5344CB8AC3E}">
        <p14:creationId xmlns:p14="http://schemas.microsoft.com/office/powerpoint/2010/main" val="54302502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C9F4FD7F-48B5-C769-C251-CE219A7FB4A1}"/>
              </a:ext>
            </a:extLst>
          </p:cNvPr>
          <p:cNvSpPr txBox="1">
            <a:spLocks/>
          </p:cNvSpPr>
          <p:nvPr/>
        </p:nvSpPr>
        <p:spPr>
          <a:xfrm>
            <a:off x="1195203" y="2158897"/>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pPr algn="ctr"/>
            <a:r>
              <a:rPr lang="en-US" sz="3200">
                <a:latin typeface="Arial"/>
                <a:cs typeface="Arial"/>
              </a:rPr>
              <a:t>Scan QR Code to access the assessment or click/type in the link below in your browser.</a:t>
            </a:r>
          </a:p>
        </p:txBody>
      </p:sp>
      <p:sp>
        <p:nvSpPr>
          <p:cNvPr id="22" name="TextBox 21">
            <a:extLst>
              <a:ext uri="{FF2B5EF4-FFF2-40B4-BE49-F238E27FC236}">
                <a16:creationId xmlns:a16="http://schemas.microsoft.com/office/drawing/2014/main" id="{F86DE82A-27D7-E611-511F-90AB793B15B7}"/>
              </a:ext>
            </a:extLst>
          </p:cNvPr>
          <p:cNvSpPr txBox="1"/>
          <p:nvPr/>
        </p:nvSpPr>
        <p:spPr>
          <a:xfrm>
            <a:off x="296002" y="903765"/>
            <a:ext cx="77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007767"/>
                </a:solidFill>
                <a:latin typeface="Arial"/>
              </a:rPr>
              <a:t>RA-Assessment:</a:t>
            </a:r>
            <a:r>
              <a:rPr lang="en-US" sz="6000" b="1">
                <a:solidFill>
                  <a:srgbClr val="66B948"/>
                </a:solidFill>
                <a:latin typeface="Arial"/>
              </a:rPr>
              <a:t> </a:t>
            </a:r>
            <a:r>
              <a:rPr lang="en-US" sz="4400" b="1">
                <a:solidFill>
                  <a:srgbClr val="66B948"/>
                </a:solidFill>
                <a:latin typeface="Arial"/>
              </a:rPr>
              <a:t>  </a:t>
            </a:r>
            <a:endParaRPr lang="en-US"/>
          </a:p>
        </p:txBody>
      </p:sp>
      <p:sp>
        <p:nvSpPr>
          <p:cNvPr id="24" name="Rectangle 23">
            <a:extLst>
              <a:ext uri="{FF2B5EF4-FFF2-40B4-BE49-F238E27FC236}">
                <a16:creationId xmlns:a16="http://schemas.microsoft.com/office/drawing/2014/main" id="{04AAB0E4-0300-DBB2-BBC3-9A72FD8FF44E}"/>
              </a:ext>
            </a:extLst>
          </p:cNvPr>
          <p:cNvSpPr/>
          <p:nvPr/>
        </p:nvSpPr>
        <p:spPr>
          <a:xfrm>
            <a:off x="0" y="6191677"/>
            <a:ext cx="12192000" cy="526118"/>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5" name="Rectangle 24">
            <a:extLst>
              <a:ext uri="{FF2B5EF4-FFF2-40B4-BE49-F238E27FC236}">
                <a16:creationId xmlns:a16="http://schemas.microsoft.com/office/drawing/2014/main" id="{F02A6FEF-05CC-4107-A195-06F678C4AB0B}"/>
              </a:ext>
            </a:extLst>
          </p:cNvPr>
          <p:cNvSpPr/>
          <p:nvPr/>
        </p:nvSpPr>
        <p:spPr>
          <a:xfrm>
            <a:off x="0" y="73264"/>
            <a:ext cx="12192000" cy="458883"/>
          </a:xfrm>
          <a:prstGeom prst="rect">
            <a:avLst/>
          </a:prstGeom>
          <a:solidFill>
            <a:srgbClr val="2D5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9" name="Slide Number Placeholder 8">
            <a:extLst>
              <a:ext uri="{FF2B5EF4-FFF2-40B4-BE49-F238E27FC236}">
                <a16:creationId xmlns:a16="http://schemas.microsoft.com/office/drawing/2014/main" id="{EBD9B72F-0316-A3EF-05C4-826757373413}"/>
              </a:ext>
            </a:extLst>
          </p:cNvPr>
          <p:cNvSpPr>
            <a:spLocks noGrp="1"/>
          </p:cNvSpPr>
          <p:nvPr>
            <p:ph type="sldNum" sz="quarter" idx="20"/>
          </p:nvPr>
        </p:nvSpPr>
        <p:spPr>
          <a:xfrm>
            <a:off x="11502372" y="100853"/>
            <a:ext cx="539470" cy="591670"/>
          </a:xfrm>
        </p:spPr>
        <p:txBody>
          <a:bodyPr/>
          <a:lstStyle/>
          <a:p>
            <a:fld id="{4179449E-6FBB-2343-B3AE-D1EFA46A6E77}" type="slidenum">
              <a:rPr lang="en-US" dirty="0" smtClean="0"/>
              <a:pPr/>
              <a:t>54</a:t>
            </a:fld>
            <a:endParaRPr lang="en-US"/>
          </a:p>
        </p:txBody>
      </p:sp>
      <p:sp>
        <p:nvSpPr>
          <p:cNvPr id="2" name="TextBox 1">
            <a:extLst>
              <a:ext uri="{FF2B5EF4-FFF2-40B4-BE49-F238E27FC236}">
                <a16:creationId xmlns:a16="http://schemas.microsoft.com/office/drawing/2014/main" id="{0A0C6C91-DFA9-7DB1-E17A-2A37B21D2E85}"/>
              </a:ext>
            </a:extLst>
          </p:cNvPr>
          <p:cNvSpPr txBox="1"/>
          <p:nvPr/>
        </p:nvSpPr>
        <p:spPr>
          <a:xfrm>
            <a:off x="235709" y="5155603"/>
            <a:ext cx="71740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a:solidFill>
                  <a:srgbClr val="0070C0"/>
                </a:solidFill>
                <a:hlinkClick r:id="rId3">
                  <a:extLst>
                    <a:ext uri="{A12FA001-AC4F-418D-AE19-62706E023703}">
                      <ahyp:hlinkClr xmlns:ahyp="http://schemas.microsoft.com/office/drawing/2018/hyperlinkcolor" val="tx"/>
                    </a:ext>
                  </a:extLst>
                </a:hlinkClick>
              </a:rPr>
              <a:t>https://forms.office.com/r/MX6gsdAk8c</a:t>
            </a:r>
            <a:endParaRPr lang="en-US" sz="2800" b="1">
              <a:solidFill>
                <a:srgbClr val="0070C0"/>
              </a:solidFill>
              <a:hlinkClick r:id="rId3">
                <a:extLst>
                  <a:ext uri="{A12FA001-AC4F-418D-AE19-62706E023703}">
                    <ahyp:hlinkClr xmlns:ahyp="http://schemas.microsoft.com/office/drawing/2018/hyperlinkcolor" val="tx"/>
                  </a:ext>
                </a:extLst>
              </a:hlinkClick>
            </a:endParaRPr>
          </a:p>
          <a:p>
            <a:endParaRPr lang="en-US"/>
          </a:p>
        </p:txBody>
      </p:sp>
      <p:pic>
        <p:nvPicPr>
          <p:cNvPr id="3" name="Picture 3" descr="A qr code on a green background&#10;&#10;Description automatically generated">
            <a:extLst>
              <a:ext uri="{FF2B5EF4-FFF2-40B4-BE49-F238E27FC236}">
                <a16:creationId xmlns:a16="http://schemas.microsoft.com/office/drawing/2014/main" id="{B9780950-F56A-20AF-59F0-6E2503A36FAB}"/>
              </a:ext>
            </a:extLst>
          </p:cNvPr>
          <p:cNvPicPr>
            <a:picLocks noChangeAspect="1"/>
          </p:cNvPicPr>
          <p:nvPr/>
        </p:nvPicPr>
        <p:blipFill>
          <a:blip r:embed="rId4"/>
          <a:stretch>
            <a:fillRect/>
          </a:stretch>
        </p:blipFill>
        <p:spPr>
          <a:xfrm>
            <a:off x="7251876" y="1278820"/>
            <a:ext cx="4743802" cy="4540250"/>
          </a:xfrm>
          <a:prstGeom prst="rect">
            <a:avLst/>
          </a:prstGeom>
        </p:spPr>
      </p:pic>
    </p:spTree>
    <p:extLst>
      <p:ext uri="{BB962C8B-B14F-4D97-AF65-F5344CB8AC3E}">
        <p14:creationId xmlns:p14="http://schemas.microsoft.com/office/powerpoint/2010/main" val="2191908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dirty="0">
                <a:latin typeface="Arial"/>
                <a:cs typeface="Arial"/>
              </a:rPr>
              <a:t>Select Ship-To Destination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2554545"/>
          </a:xfrm>
          <a:prstGeom prst="rect">
            <a:avLst/>
          </a:prstGeom>
          <a:noFill/>
        </p:spPr>
        <p:txBody>
          <a:bodyPr wrap="square" rtlCol="0">
            <a:spAutoFit/>
          </a:bodyPr>
          <a:lstStyle/>
          <a:p>
            <a:pPr lvl="0" algn="ctr" rtl="0"/>
            <a:r>
              <a:rPr lang="en-US" sz="3200" b="1" u="none" dirty="0">
                <a:solidFill>
                  <a:schemeClr val="bg1"/>
                </a:solidFill>
                <a:latin typeface="Arial"/>
                <a:cs typeface="Arial"/>
              </a:rPr>
              <a:t>Apply All</a:t>
            </a:r>
            <a:br>
              <a:rPr lang="en-US" sz="3200" dirty="0">
                <a:solidFill>
                  <a:schemeClr val="bg1"/>
                </a:solidFill>
                <a:latin typeface="Arial"/>
                <a:cs typeface="Arial"/>
              </a:rPr>
            </a:br>
            <a:endParaRPr lang="en-US" sz="3200" dirty="0">
              <a:solidFill>
                <a:schemeClr val="bg1"/>
              </a:solidFill>
              <a:latin typeface="Arial"/>
              <a:cs typeface="Arial"/>
            </a:endParaRPr>
          </a:p>
          <a:p>
            <a:pPr lvl="0" algn="ctr" rtl="0"/>
            <a:r>
              <a:rPr lang="en-US" sz="3200" dirty="0">
                <a:solidFill>
                  <a:schemeClr val="bg1"/>
                </a:solidFill>
                <a:latin typeface="Arial"/>
                <a:cs typeface="Arial"/>
              </a:rPr>
              <a:t>All line items of goods in the cart will have the same Deliver To/Ship-To location.</a:t>
            </a: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279436167"/>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738ED8CA-80B5-1804-C1B7-4B364FC41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63" y="1309614"/>
            <a:ext cx="10528541" cy="3476300"/>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Deliver To/Ship-To</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5" name="Arrow: Left 4">
            <a:extLst>
              <a:ext uri="{FF2B5EF4-FFF2-40B4-BE49-F238E27FC236}">
                <a16:creationId xmlns:a16="http://schemas.microsoft.com/office/drawing/2014/main" id="{B664EE7C-76DD-437A-E280-6C18062B5AE5}"/>
              </a:ext>
            </a:extLst>
          </p:cNvPr>
          <p:cNvSpPr/>
          <p:nvPr/>
        </p:nvSpPr>
        <p:spPr>
          <a:xfrm>
            <a:off x="8563041" y="3106281"/>
            <a:ext cx="2838478" cy="1679633"/>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cs typeface="Arial"/>
              </a:rPr>
              <a:t>Click arrow to select Deliver To/Ship-To</a:t>
            </a:r>
          </a:p>
        </p:txBody>
      </p:sp>
    </p:spTree>
    <p:extLst>
      <p:ext uri="{BB962C8B-B14F-4D97-AF65-F5344CB8AC3E}">
        <p14:creationId xmlns:p14="http://schemas.microsoft.com/office/powerpoint/2010/main" val="1537667582"/>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863B3-AD20-62E1-062D-38208A28002C}"/>
              </a:ext>
            </a:extLst>
          </p:cNvPr>
          <p:cNvPicPr>
            <a:picLocks noChangeAspect="1"/>
          </p:cNvPicPr>
          <p:nvPr/>
        </p:nvPicPr>
        <p:blipFill>
          <a:blip r:embed="rId3"/>
          <a:stretch>
            <a:fillRect/>
          </a:stretch>
        </p:blipFill>
        <p:spPr>
          <a:xfrm>
            <a:off x="707708" y="1848636"/>
            <a:ext cx="10672423" cy="208552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Deliver To/Ship-To Apply All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8" name="Rectangle: Rounded Corners 17">
            <a:extLst>
              <a:ext uri="{FF2B5EF4-FFF2-40B4-BE49-F238E27FC236}">
                <a16:creationId xmlns:a16="http://schemas.microsoft.com/office/drawing/2014/main" id="{5274E167-DAB6-81CD-3A62-AD63C027161C}"/>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solidFill>
                  <a:schemeClr val="bg1"/>
                </a:solidFill>
                <a:latin typeface="Arial"/>
                <a:cs typeface="Arial"/>
              </a:rPr>
              <a:t>Locate specific product by product number.</a:t>
            </a:r>
          </a:p>
        </p:txBody>
      </p:sp>
      <p:sp>
        <p:nvSpPr>
          <p:cNvPr id="7" name="Rectangle: Rounded Corners 6">
            <a:extLst>
              <a:ext uri="{FF2B5EF4-FFF2-40B4-BE49-F238E27FC236}">
                <a16:creationId xmlns:a16="http://schemas.microsoft.com/office/drawing/2014/main" id="{26666D22-DFF3-67C0-9648-90F6647E12A0}"/>
              </a:ext>
            </a:extLst>
          </p:cNvPr>
          <p:cNvSpPr/>
          <p:nvPr/>
        </p:nvSpPr>
        <p:spPr>
          <a:xfrm>
            <a:off x="2880652" y="3788575"/>
            <a:ext cx="3821231" cy="161269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To apply Deliver To/Ship-To location to all line items, click </a:t>
            </a:r>
            <a:r>
              <a:rPr lang="en-US" sz="2000" b="1" i="1">
                <a:solidFill>
                  <a:schemeClr val="tx1">
                    <a:lumMod val="95000"/>
                    <a:lumOff val="5000"/>
                  </a:schemeClr>
                </a:solidFill>
                <a:latin typeface="Arial"/>
                <a:ea typeface="+mn-lt"/>
                <a:cs typeface="+mn-lt"/>
              </a:rPr>
              <a:t>Deliver To Selection c</a:t>
            </a:r>
            <a:r>
              <a:rPr lang="en-US" sz="2000" b="1">
                <a:solidFill>
                  <a:schemeClr val="tx1">
                    <a:lumMod val="95000"/>
                    <a:lumOff val="5000"/>
                  </a:schemeClr>
                </a:solidFill>
                <a:latin typeface="Arial"/>
                <a:ea typeface="+mn-lt"/>
                <a:cs typeface="+mn-lt"/>
              </a:rPr>
              <a:t>heck box in header</a:t>
            </a:r>
          </a:p>
        </p:txBody>
      </p:sp>
      <p:sp>
        <p:nvSpPr>
          <p:cNvPr id="5" name="Arrow: Left 4">
            <a:extLst>
              <a:ext uri="{FF2B5EF4-FFF2-40B4-BE49-F238E27FC236}">
                <a16:creationId xmlns:a16="http://schemas.microsoft.com/office/drawing/2014/main" id="{8EF88670-FB26-5438-444A-D8FD52B302EB}"/>
              </a:ext>
            </a:extLst>
          </p:cNvPr>
          <p:cNvSpPr/>
          <p:nvPr/>
        </p:nvSpPr>
        <p:spPr>
          <a:xfrm rot="-660000">
            <a:off x="2246947" y="1992141"/>
            <a:ext cx="1670910" cy="56952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solidFill>
              <a:latin typeface="Arial"/>
              <a:ea typeface="+mn-lt"/>
              <a:cs typeface="Arial"/>
            </a:endParaRPr>
          </a:p>
        </p:txBody>
      </p:sp>
    </p:spTree>
    <p:extLst>
      <p:ext uri="{BB962C8B-B14F-4D97-AF65-F5344CB8AC3E}">
        <p14:creationId xmlns:p14="http://schemas.microsoft.com/office/powerpoint/2010/main" val="1124392184"/>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B7EE8A-7861-8767-DE07-EB14DC84AA57}"/>
              </a:ext>
            </a:extLst>
          </p:cNvPr>
          <p:cNvPicPr>
            <a:picLocks noChangeAspect="1"/>
          </p:cNvPicPr>
          <p:nvPr/>
        </p:nvPicPr>
        <p:blipFill>
          <a:blip r:embed="rId3"/>
          <a:stretch>
            <a:fillRect/>
          </a:stretch>
        </p:blipFill>
        <p:spPr>
          <a:xfrm>
            <a:off x="707708" y="2430525"/>
            <a:ext cx="10672423" cy="208552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Deliver To/Ship-To Apply All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6">
            <a:extLst>
              <a:ext uri="{FF2B5EF4-FFF2-40B4-BE49-F238E27FC236}">
                <a16:creationId xmlns:a16="http://schemas.microsoft.com/office/drawing/2014/main" id="{8EDAB8F6-175F-4C87-64D1-E5AEABB357CA}"/>
              </a:ext>
            </a:extLst>
          </p:cNvPr>
          <p:cNvSpPr/>
          <p:nvPr/>
        </p:nvSpPr>
        <p:spPr>
          <a:xfrm>
            <a:off x="1694188" y="2394900"/>
            <a:ext cx="787755" cy="16420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7">
            <a:extLst>
              <a:ext uri="{FF2B5EF4-FFF2-40B4-BE49-F238E27FC236}">
                <a16:creationId xmlns:a16="http://schemas.microsoft.com/office/drawing/2014/main" id="{219A74F5-8E4B-98F3-4176-F8B62E7F5FEA}"/>
              </a:ext>
            </a:extLst>
          </p:cNvPr>
          <p:cNvSpPr/>
          <p:nvPr/>
        </p:nvSpPr>
        <p:spPr>
          <a:xfrm>
            <a:off x="10600875" y="5660400"/>
            <a:ext cx="1340391" cy="73764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6" name="Arrow: Left 5">
            <a:extLst>
              <a:ext uri="{FF2B5EF4-FFF2-40B4-BE49-F238E27FC236}">
                <a16:creationId xmlns:a16="http://schemas.microsoft.com/office/drawing/2014/main" id="{0E24997B-B794-257C-7C99-F202D523BC7F}"/>
              </a:ext>
            </a:extLst>
          </p:cNvPr>
          <p:cNvSpPr/>
          <p:nvPr/>
        </p:nvSpPr>
        <p:spPr>
          <a:xfrm>
            <a:off x="1453496" y="3894665"/>
            <a:ext cx="2123263" cy="95116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Update</a:t>
            </a:r>
          </a:p>
        </p:txBody>
      </p:sp>
    </p:spTree>
    <p:extLst>
      <p:ext uri="{BB962C8B-B14F-4D97-AF65-F5344CB8AC3E}">
        <p14:creationId xmlns:p14="http://schemas.microsoft.com/office/powerpoint/2010/main" val="936422380"/>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Update Draft Status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2554545"/>
          </a:xfrm>
          <a:prstGeom prst="rect">
            <a:avLst/>
          </a:prstGeom>
          <a:noFill/>
        </p:spPr>
        <p:txBody>
          <a:bodyPr wrap="square" lIns="91440" tIns="45720" rIns="91440" bIns="45720" rtlCol="0" anchor="t">
            <a:spAutoFit/>
          </a:bodyPr>
          <a:lstStyle/>
          <a:p>
            <a:pPr lvl="0" algn="ctr" rtl="0"/>
            <a:r>
              <a:rPr lang="en-US" sz="3200" b="1">
                <a:solidFill>
                  <a:schemeClr val="bg1"/>
                </a:solidFill>
                <a:latin typeface="Arial"/>
                <a:cs typeface="Arial"/>
              </a:rPr>
              <a:t>Update To Draft </a:t>
            </a:r>
            <a:br>
              <a:rPr lang="en-US" sz="3200">
                <a:latin typeface="Arial"/>
                <a:cs typeface="Arial"/>
              </a:rPr>
            </a:br>
            <a:endParaRPr lang="en-US" sz="3200">
              <a:solidFill>
                <a:schemeClr val="bg1"/>
              </a:solidFill>
              <a:latin typeface="Arial"/>
              <a:cs typeface="Arial"/>
            </a:endParaRPr>
          </a:p>
          <a:p>
            <a:pPr algn="ctr"/>
            <a:r>
              <a:rPr lang="en-US" sz="3200">
                <a:solidFill>
                  <a:schemeClr val="bg1"/>
                </a:solidFill>
                <a:latin typeface="Arial"/>
                <a:cs typeface="Arial"/>
              </a:rPr>
              <a:t>Update Requisitions to </a:t>
            </a:r>
            <a:br>
              <a:rPr lang="en-US" sz="3200">
                <a:solidFill>
                  <a:schemeClr val="bg1"/>
                </a:solidFill>
                <a:latin typeface="Arial"/>
                <a:cs typeface="Arial"/>
              </a:rPr>
            </a:br>
            <a:r>
              <a:rPr lang="en-US" sz="3200">
                <a:solidFill>
                  <a:schemeClr val="bg1"/>
                </a:solidFill>
                <a:latin typeface="Arial"/>
                <a:cs typeface="Arial"/>
              </a:rPr>
              <a:t>Draft Status to conduct </a:t>
            </a:r>
            <a:br>
              <a:rPr lang="en-US" sz="3200">
                <a:solidFill>
                  <a:schemeClr val="bg1"/>
                </a:solidFill>
                <a:latin typeface="Arial"/>
                <a:cs typeface="Arial"/>
              </a:rPr>
            </a:br>
            <a:r>
              <a:rPr lang="en-US" sz="3200">
                <a:solidFill>
                  <a:schemeClr val="bg1"/>
                </a:solidFill>
                <a:latin typeface="Arial"/>
                <a:cs typeface="Arial"/>
              </a:rPr>
              <a:t>Quality Assurance </a:t>
            </a: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332234256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7">
            <a:extLst>
              <a:ext uri="{FF2B5EF4-FFF2-40B4-BE49-F238E27FC236}">
                <a16:creationId xmlns:a16="http://schemas.microsoft.com/office/drawing/2014/main" id="{17BF17DE-B63D-432E-B917-EBE47591B7E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13" y="9525"/>
            <a:ext cx="8056563" cy="6858000"/>
          </a:xfrm>
          <a:prstGeom prst="rect">
            <a:avLst/>
          </a:prstGeom>
        </p:spPr>
      </p:pic>
      <p:sp>
        <p:nvSpPr>
          <p:cNvPr id="3" name="Oval 2">
            <a:extLst>
              <a:ext uri="{FF2B5EF4-FFF2-40B4-BE49-F238E27FC236}">
                <a16:creationId xmlns:a16="http://schemas.microsoft.com/office/drawing/2014/main" id="{FB41A1B3-D42B-48E9-A89C-734D7F103D0E}"/>
              </a:ext>
            </a:extLst>
          </p:cNvPr>
          <p:cNvSpPr/>
          <p:nvPr/>
        </p:nvSpPr>
        <p:spPr>
          <a:xfrm>
            <a:off x="-1563316" y="2390209"/>
            <a:ext cx="11308718" cy="2229146"/>
          </a:xfrm>
          <a:prstGeom prst="ellipse">
            <a:avLst/>
          </a:prstGeom>
          <a:solidFill>
            <a:srgbClr val="EF4B2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Rockwell" panose="02060603020205020403" pitchFamily="18" charset="0"/>
            </a:endParaRPr>
          </a:p>
        </p:txBody>
      </p:sp>
      <p:pic>
        <p:nvPicPr>
          <p:cNvPr id="4" name="Picture Placeholder 95">
            <a:extLst>
              <a:ext uri="{FF2B5EF4-FFF2-40B4-BE49-F238E27FC236}">
                <a16:creationId xmlns:a16="http://schemas.microsoft.com/office/drawing/2014/main" id="{524B90D8-495E-48C5-92A0-375EA1CB42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75" y="-18191"/>
            <a:ext cx="8030909" cy="4427583"/>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5400000" algn="t" rotWithShape="0">
              <a:prstClr val="black">
                <a:alpha val="40000"/>
              </a:prstClr>
            </a:outerShdw>
          </a:effectLst>
        </p:spPr>
      </p:pic>
      <p:sp>
        <p:nvSpPr>
          <p:cNvPr id="35" name="Rectangle 34">
            <a:extLst>
              <a:ext uri="{FF2B5EF4-FFF2-40B4-BE49-F238E27FC236}">
                <a16:creationId xmlns:a16="http://schemas.microsoft.com/office/drawing/2014/main" id="{B62867DB-AB2C-4817-B73C-82897C1FE0F1}"/>
              </a:ext>
            </a:extLst>
          </p:cNvPr>
          <p:cNvSpPr/>
          <p:nvPr userDrawn="1"/>
        </p:nvSpPr>
        <p:spPr>
          <a:xfrm>
            <a:off x="8047938" y="75413"/>
            <a:ext cx="4159847" cy="6860244"/>
          </a:xfrm>
          <a:prstGeom prst="rect">
            <a:avLst/>
          </a:prstGeom>
          <a:solidFill>
            <a:schemeClr val="bg1"/>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a:latin typeface="Rockwell" panose="02060603020205020403" pitchFamily="18" charset="0"/>
              </a:rPr>
              <a:t> </a:t>
            </a:r>
          </a:p>
        </p:txBody>
      </p:sp>
      <p:sp>
        <p:nvSpPr>
          <p:cNvPr id="102" name="Text Placeholder 101">
            <a:extLst>
              <a:ext uri="{FF2B5EF4-FFF2-40B4-BE49-F238E27FC236}">
                <a16:creationId xmlns:a16="http://schemas.microsoft.com/office/drawing/2014/main" id="{6713DB66-A9C0-447E-8EE3-E06E525EE95B}"/>
              </a:ext>
            </a:extLst>
          </p:cNvPr>
          <p:cNvSpPr>
            <a:spLocks noGrp="1"/>
          </p:cNvSpPr>
          <p:nvPr>
            <p:ph type="body" sz="quarter" idx="14"/>
          </p:nvPr>
        </p:nvSpPr>
        <p:spPr>
          <a:xfrm>
            <a:off x="690280" y="5154110"/>
            <a:ext cx="7086737" cy="1282547"/>
          </a:xfrm>
        </p:spPr>
        <p:txBody>
          <a:bodyPr lIns="91440" tIns="45720" rIns="91440" bIns="45720" anchor="t"/>
          <a:lstStyle/>
          <a:p>
            <a:r>
              <a:rPr lang="en-US">
                <a:latin typeface="Arial"/>
                <a:cs typeface="Arial"/>
              </a:rPr>
              <a:t>WBSCM Requisitions Part III</a:t>
            </a:r>
          </a:p>
          <a:p>
            <a:r>
              <a:rPr lang="en-US">
                <a:latin typeface="Arial"/>
                <a:cs typeface="Arial"/>
              </a:rPr>
              <a:t>Course Outline</a:t>
            </a:r>
          </a:p>
        </p:txBody>
      </p:sp>
      <p:sp>
        <p:nvSpPr>
          <p:cNvPr id="103" name="Text Placeholder 102">
            <a:extLst>
              <a:ext uri="{FF2B5EF4-FFF2-40B4-BE49-F238E27FC236}">
                <a16:creationId xmlns:a16="http://schemas.microsoft.com/office/drawing/2014/main" id="{D799B46D-D366-45D1-982F-E832C19CA86A}"/>
              </a:ext>
            </a:extLst>
          </p:cNvPr>
          <p:cNvSpPr>
            <a:spLocks noGrp="1"/>
          </p:cNvSpPr>
          <p:nvPr>
            <p:ph type="body" sz="quarter" idx="15"/>
          </p:nvPr>
        </p:nvSpPr>
        <p:spPr>
          <a:xfrm>
            <a:off x="9091704" y="541824"/>
            <a:ext cx="1981200" cy="320483"/>
          </a:xfrm>
          <a:ln w="12700">
            <a:noFill/>
          </a:ln>
        </p:spPr>
        <p:txBody>
          <a:bodyPr/>
          <a:lstStyle/>
          <a:p>
            <a:r>
              <a:rPr lang="en-US"/>
              <a:t>Introduction</a:t>
            </a:r>
          </a:p>
        </p:txBody>
      </p:sp>
      <p:sp>
        <p:nvSpPr>
          <p:cNvPr id="39" name="Text Placeholder 38">
            <a:extLst>
              <a:ext uri="{FF2B5EF4-FFF2-40B4-BE49-F238E27FC236}">
                <a16:creationId xmlns:a16="http://schemas.microsoft.com/office/drawing/2014/main" id="{63A877A6-A19F-4B91-ABBD-72BC4FC0B08E}"/>
              </a:ext>
            </a:extLst>
          </p:cNvPr>
          <p:cNvSpPr>
            <a:spLocks noGrp="1"/>
          </p:cNvSpPr>
          <p:nvPr>
            <p:ph type="body" sz="quarter" idx="11"/>
          </p:nvPr>
        </p:nvSpPr>
        <p:spPr>
          <a:xfrm>
            <a:off x="9123480" y="827088"/>
            <a:ext cx="2792044" cy="560169"/>
          </a:xfrm>
        </p:spPr>
        <p:txBody>
          <a:bodyPr lIns="91440" tIns="45720" rIns="91440" bIns="45720" anchor="t"/>
          <a:lstStyle/>
          <a:p>
            <a:r>
              <a:rPr lang="en-US">
                <a:latin typeface="Arial"/>
                <a:cs typeface="Arial"/>
              </a:rPr>
              <a:t>Course Overview and Objectives </a:t>
            </a:r>
          </a:p>
        </p:txBody>
      </p:sp>
      <p:sp>
        <p:nvSpPr>
          <p:cNvPr id="105" name="Text Placeholder 104">
            <a:extLst>
              <a:ext uri="{FF2B5EF4-FFF2-40B4-BE49-F238E27FC236}">
                <a16:creationId xmlns:a16="http://schemas.microsoft.com/office/drawing/2014/main" id="{8DECE2DB-7BD3-483D-A3C2-1B6766ADEBBC}"/>
              </a:ext>
            </a:extLst>
          </p:cNvPr>
          <p:cNvSpPr>
            <a:spLocks noGrp="1"/>
          </p:cNvSpPr>
          <p:nvPr>
            <p:ph type="body" sz="quarter" idx="17"/>
          </p:nvPr>
        </p:nvSpPr>
        <p:spPr>
          <a:xfrm>
            <a:off x="9123480" y="2466674"/>
            <a:ext cx="2850658" cy="949162"/>
          </a:xfrm>
        </p:spPr>
        <p:txBody>
          <a:bodyPr lIns="91440" tIns="45720" rIns="91440" bIns="45720" anchor="t"/>
          <a:lstStyle/>
          <a:p>
            <a:r>
              <a:rPr lang="en-US">
                <a:latin typeface="Arial"/>
                <a:cs typeface="Arial"/>
              </a:rPr>
              <a:t>Understanding process, requisition related terms and definitions</a:t>
            </a:r>
            <a:endParaRPr lang="en-US"/>
          </a:p>
        </p:txBody>
      </p:sp>
      <p:sp>
        <p:nvSpPr>
          <p:cNvPr id="38" name="Slide Number Placeholder 37">
            <a:extLst>
              <a:ext uri="{FF2B5EF4-FFF2-40B4-BE49-F238E27FC236}">
                <a16:creationId xmlns:a16="http://schemas.microsoft.com/office/drawing/2014/main" id="{E0A76D08-7EFA-4D51-ABCC-CA2B6673F716}"/>
              </a:ext>
            </a:extLst>
          </p:cNvPr>
          <p:cNvSpPr>
            <a:spLocks noGrp="1"/>
          </p:cNvSpPr>
          <p:nvPr>
            <p:ph type="sldNum" sz="quarter" idx="20"/>
          </p:nvPr>
        </p:nvSpPr>
        <p:spPr/>
        <p:txBody>
          <a:bodyPr/>
          <a:lstStyle/>
          <a:p>
            <a:fld id="{4179449E-6FBB-2343-B3AE-D1EFA46A6E77}" type="slidenum">
              <a:rPr lang="en-US" smtClean="0"/>
              <a:pPr/>
              <a:t>6</a:t>
            </a:fld>
            <a:endParaRPr lang="en-US"/>
          </a:p>
        </p:txBody>
      </p:sp>
      <p:grpSp>
        <p:nvGrpSpPr>
          <p:cNvPr id="72" name="Group 71">
            <a:extLst>
              <a:ext uri="{FF2B5EF4-FFF2-40B4-BE49-F238E27FC236}">
                <a16:creationId xmlns:a16="http://schemas.microsoft.com/office/drawing/2014/main" id="{B1636951-E1DE-4855-B33A-DFE30B44574F}"/>
              </a:ext>
            </a:extLst>
          </p:cNvPr>
          <p:cNvGrpSpPr/>
          <p:nvPr/>
        </p:nvGrpSpPr>
        <p:grpSpPr>
          <a:xfrm>
            <a:off x="8416947" y="501632"/>
            <a:ext cx="641729" cy="642249"/>
            <a:chOff x="8700762" y="4447800"/>
            <a:chExt cx="2075515" cy="2077200"/>
          </a:xfrm>
          <a:solidFill>
            <a:srgbClr val="66B948"/>
          </a:solidFill>
        </p:grpSpPr>
        <p:sp>
          <p:nvSpPr>
            <p:cNvPr id="73" name="Freeform: Shape 43">
              <a:extLst>
                <a:ext uri="{FF2B5EF4-FFF2-40B4-BE49-F238E27FC236}">
                  <a16:creationId xmlns:a16="http://schemas.microsoft.com/office/drawing/2014/main" id="{D860B9A2-0887-4782-8F2D-4C0B92F344DA}"/>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74" name="Freeform 5">
              <a:extLst>
                <a:ext uri="{FF2B5EF4-FFF2-40B4-BE49-F238E27FC236}">
                  <a16:creationId xmlns:a16="http://schemas.microsoft.com/office/drawing/2014/main" id="{93EEA01E-7879-4DED-BDA0-AB603A1FC7EA}"/>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75" name="Rectangle 74">
            <a:extLst>
              <a:ext uri="{FF2B5EF4-FFF2-40B4-BE49-F238E27FC236}">
                <a16:creationId xmlns:a16="http://schemas.microsoft.com/office/drawing/2014/main" id="{E443B942-E3B8-4C28-B2D8-0BD2C4B9C114}"/>
              </a:ext>
            </a:extLst>
          </p:cNvPr>
          <p:cNvSpPr/>
          <p:nvPr/>
        </p:nvSpPr>
        <p:spPr>
          <a:xfrm>
            <a:off x="8482637" y="633090"/>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01</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4EFA7016-CF94-4A67-BF2E-8BC28BB35C77}"/>
              </a:ext>
            </a:extLst>
          </p:cNvPr>
          <p:cNvGrpSpPr/>
          <p:nvPr/>
        </p:nvGrpSpPr>
        <p:grpSpPr>
          <a:xfrm>
            <a:off x="8416947" y="2060672"/>
            <a:ext cx="641729" cy="642249"/>
            <a:chOff x="8700762" y="4447800"/>
            <a:chExt cx="2075515" cy="2077200"/>
          </a:xfrm>
          <a:solidFill>
            <a:srgbClr val="66B948"/>
          </a:solidFill>
        </p:grpSpPr>
        <p:sp>
          <p:nvSpPr>
            <p:cNvPr id="77" name="Freeform: Shape 43">
              <a:extLst>
                <a:ext uri="{FF2B5EF4-FFF2-40B4-BE49-F238E27FC236}">
                  <a16:creationId xmlns:a16="http://schemas.microsoft.com/office/drawing/2014/main" id="{DA87C460-1695-4434-A384-3D5142081EA2}"/>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89" name="Freeform 63">
              <a:extLst>
                <a:ext uri="{FF2B5EF4-FFF2-40B4-BE49-F238E27FC236}">
                  <a16:creationId xmlns:a16="http://schemas.microsoft.com/office/drawing/2014/main" id="{41BB9DE4-BA4C-4665-8F98-458C12A638D0}"/>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90" name="Rectangle 89">
            <a:extLst>
              <a:ext uri="{FF2B5EF4-FFF2-40B4-BE49-F238E27FC236}">
                <a16:creationId xmlns:a16="http://schemas.microsoft.com/office/drawing/2014/main" id="{6DCF78E4-584B-456C-B448-E7DBE5FAAE6E}"/>
              </a:ext>
            </a:extLst>
          </p:cNvPr>
          <p:cNvSpPr/>
          <p:nvPr/>
        </p:nvSpPr>
        <p:spPr>
          <a:xfrm>
            <a:off x="8450688" y="2152117"/>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02</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94" name="Rectangle 93">
            <a:extLst>
              <a:ext uri="{FF2B5EF4-FFF2-40B4-BE49-F238E27FC236}">
                <a16:creationId xmlns:a16="http://schemas.microsoft.com/office/drawing/2014/main" id="{A6D30A48-599D-484D-ADED-611DF3009039}"/>
              </a:ext>
            </a:extLst>
          </p:cNvPr>
          <p:cNvSpPr/>
          <p:nvPr/>
        </p:nvSpPr>
        <p:spPr>
          <a:xfrm>
            <a:off x="8441382" y="3398327"/>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03</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20" name="Text Placeholder 7">
            <a:extLst>
              <a:ext uri="{FF2B5EF4-FFF2-40B4-BE49-F238E27FC236}">
                <a16:creationId xmlns:a16="http://schemas.microsoft.com/office/drawing/2014/main" id="{58841784-8614-C2E9-196D-F10818CD6121}"/>
              </a:ext>
            </a:extLst>
          </p:cNvPr>
          <p:cNvSpPr txBox="1">
            <a:spLocks/>
          </p:cNvSpPr>
          <p:nvPr/>
        </p:nvSpPr>
        <p:spPr>
          <a:xfrm>
            <a:off x="9091704" y="2145890"/>
            <a:ext cx="2840889" cy="5451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Fulfillment Overview</a:t>
            </a:r>
            <a:endParaRPr lang="en-US"/>
          </a:p>
        </p:txBody>
      </p:sp>
      <p:sp>
        <p:nvSpPr>
          <p:cNvPr id="22" name="Text Placeholder 104">
            <a:extLst>
              <a:ext uri="{FF2B5EF4-FFF2-40B4-BE49-F238E27FC236}">
                <a16:creationId xmlns:a16="http://schemas.microsoft.com/office/drawing/2014/main" id="{66DC1069-230A-A07F-FC9A-807AB54B9C65}"/>
              </a:ext>
            </a:extLst>
          </p:cNvPr>
          <p:cNvSpPr txBox="1">
            <a:spLocks/>
          </p:cNvSpPr>
          <p:nvPr/>
        </p:nvSpPr>
        <p:spPr>
          <a:xfrm>
            <a:off x="9123480" y="4403452"/>
            <a:ext cx="2634411" cy="13887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Processing Diversion: Selecting products and  Deliver To/Ship-</a:t>
            </a:r>
            <a:r>
              <a:rPr lang="en-US" err="1">
                <a:latin typeface="Arial"/>
                <a:cs typeface="Arial"/>
              </a:rPr>
              <a:t>To’s</a:t>
            </a:r>
            <a:r>
              <a:rPr lang="en-US">
                <a:latin typeface="Arial"/>
                <a:cs typeface="Arial"/>
              </a:rPr>
              <a:t> using Extended Search; submitting requests.</a:t>
            </a:r>
            <a:endParaRPr lang="en-US"/>
          </a:p>
        </p:txBody>
      </p:sp>
      <p:grpSp>
        <p:nvGrpSpPr>
          <p:cNvPr id="23" name="Group 22">
            <a:extLst>
              <a:ext uri="{FF2B5EF4-FFF2-40B4-BE49-F238E27FC236}">
                <a16:creationId xmlns:a16="http://schemas.microsoft.com/office/drawing/2014/main" id="{6BBC6E6B-97F4-1217-D36F-7EAD995C6028}"/>
              </a:ext>
            </a:extLst>
          </p:cNvPr>
          <p:cNvGrpSpPr/>
          <p:nvPr/>
        </p:nvGrpSpPr>
        <p:grpSpPr>
          <a:xfrm>
            <a:off x="8416947" y="3696771"/>
            <a:ext cx="641729" cy="642249"/>
            <a:chOff x="8700762" y="4447800"/>
            <a:chExt cx="2075515" cy="2077200"/>
          </a:xfrm>
          <a:solidFill>
            <a:srgbClr val="66B948"/>
          </a:solidFill>
        </p:grpSpPr>
        <p:sp>
          <p:nvSpPr>
            <p:cNvPr id="24" name="Freeform: Shape 43">
              <a:extLst>
                <a:ext uri="{FF2B5EF4-FFF2-40B4-BE49-F238E27FC236}">
                  <a16:creationId xmlns:a16="http://schemas.microsoft.com/office/drawing/2014/main" id="{6EA86AEF-7481-0E09-0E2E-8D24AB56A5FC}"/>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25" name="Freeform 69">
              <a:extLst>
                <a:ext uri="{FF2B5EF4-FFF2-40B4-BE49-F238E27FC236}">
                  <a16:creationId xmlns:a16="http://schemas.microsoft.com/office/drawing/2014/main" id="{55132648-92A3-D513-75D3-20D34D4ECC4F}"/>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26" name="Rectangle 25">
            <a:extLst>
              <a:ext uri="{FF2B5EF4-FFF2-40B4-BE49-F238E27FC236}">
                <a16:creationId xmlns:a16="http://schemas.microsoft.com/office/drawing/2014/main" id="{B2D2D90E-0886-51C7-365F-4B6CDAA14DF6}"/>
              </a:ext>
            </a:extLst>
          </p:cNvPr>
          <p:cNvSpPr/>
          <p:nvPr/>
        </p:nvSpPr>
        <p:spPr>
          <a:xfrm>
            <a:off x="8464627" y="3789152"/>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03</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27" name="Text Placeholder 7">
            <a:extLst>
              <a:ext uri="{FF2B5EF4-FFF2-40B4-BE49-F238E27FC236}">
                <a16:creationId xmlns:a16="http://schemas.microsoft.com/office/drawing/2014/main" id="{129D9974-F960-BF33-4222-A657D99FB13E}"/>
              </a:ext>
            </a:extLst>
          </p:cNvPr>
          <p:cNvSpPr txBox="1">
            <a:spLocks/>
          </p:cNvSpPr>
          <p:nvPr/>
        </p:nvSpPr>
        <p:spPr>
          <a:xfrm>
            <a:off x="9091704" y="3631681"/>
            <a:ext cx="1981200" cy="61913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ext Placeholder 5">
            <a:extLst>
              <a:ext uri="{FF2B5EF4-FFF2-40B4-BE49-F238E27FC236}">
                <a16:creationId xmlns:a16="http://schemas.microsoft.com/office/drawing/2014/main" id="{9AC9BCAE-C28F-F859-17B0-22A6F2D498C4}"/>
              </a:ext>
            </a:extLst>
          </p:cNvPr>
          <p:cNvSpPr>
            <a:spLocks noGrp="1"/>
          </p:cNvSpPr>
          <p:nvPr>
            <p:ph type="body" sz="quarter" idx="16"/>
          </p:nvPr>
        </p:nvSpPr>
        <p:spPr>
          <a:xfrm>
            <a:off x="9103449" y="3756312"/>
            <a:ext cx="2303584" cy="508835"/>
          </a:xfrm>
        </p:spPr>
        <p:txBody>
          <a:bodyPr lIns="91440" tIns="45720" rIns="91440" bIns="45720" anchor="t"/>
          <a:lstStyle/>
          <a:p>
            <a:r>
              <a:rPr lang="en-US">
                <a:latin typeface="Arial"/>
                <a:cs typeface="Arial"/>
              </a:rPr>
              <a:t>Processing Diversion via Extended Search</a:t>
            </a:r>
            <a:endParaRPr lang="en-US"/>
          </a:p>
        </p:txBody>
      </p:sp>
    </p:spTree>
    <p:extLst>
      <p:ext uri="{BB962C8B-B14F-4D97-AF65-F5344CB8AC3E}">
        <p14:creationId xmlns:p14="http://schemas.microsoft.com/office/powerpoint/2010/main" val="125919135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144951-3969-C3ED-D181-ABD062D2501D}"/>
              </a:ext>
            </a:extLst>
          </p:cNvPr>
          <p:cNvPicPr>
            <a:picLocks noChangeAspect="1"/>
          </p:cNvPicPr>
          <p:nvPr/>
        </p:nvPicPr>
        <p:blipFill>
          <a:blip r:embed="rId3"/>
          <a:stretch>
            <a:fillRect/>
          </a:stretch>
        </p:blipFill>
        <p:spPr>
          <a:xfrm>
            <a:off x="628300" y="1568812"/>
            <a:ext cx="10773219" cy="228522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dirty="0">
                <a:latin typeface="Arial"/>
                <a:cs typeface="Arial"/>
              </a:rPr>
              <a:t>Update Draft Status</a:t>
            </a:r>
          </a:p>
          <a:p>
            <a:pPr algn="ctr"/>
            <a:endParaRPr lang="en-US" sz="4400" dirty="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7">
            <a:extLst>
              <a:ext uri="{FF2B5EF4-FFF2-40B4-BE49-F238E27FC236}">
                <a16:creationId xmlns:a16="http://schemas.microsoft.com/office/drawing/2014/main" id="{5D14CAAE-1C44-16EB-FE43-03663F66173C}"/>
              </a:ext>
            </a:extLst>
          </p:cNvPr>
          <p:cNvSpPr/>
          <p:nvPr/>
        </p:nvSpPr>
        <p:spPr>
          <a:xfrm>
            <a:off x="7038912" y="1564748"/>
            <a:ext cx="1511322" cy="1626002"/>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2832599" y="3735291"/>
            <a:ext cx="6154726" cy="234432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400" b="1">
                <a:solidFill>
                  <a:schemeClr val="tx1">
                    <a:lumMod val="95000"/>
                    <a:lumOff val="5000"/>
                  </a:schemeClr>
                </a:solidFill>
                <a:latin typeface="Arial"/>
                <a:ea typeface="+mn-lt"/>
                <a:cs typeface="+mn-lt"/>
              </a:rPr>
              <a:t>Mark requisition as Draft to conduct QA (Quality Assurance Check) </a:t>
            </a:r>
            <a:br>
              <a:rPr lang="en-US" sz="2400" b="1">
                <a:solidFill>
                  <a:schemeClr val="tx1">
                    <a:lumMod val="95000"/>
                    <a:lumOff val="5000"/>
                  </a:schemeClr>
                </a:solidFill>
                <a:latin typeface="Arial"/>
                <a:ea typeface="+mn-lt"/>
                <a:cs typeface="+mn-lt"/>
              </a:rPr>
            </a:br>
            <a:r>
              <a:rPr lang="en-US" sz="1200" b="1">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400" b="1">
                <a:solidFill>
                  <a:schemeClr val="tx1">
                    <a:lumMod val="95000"/>
                    <a:lumOff val="5000"/>
                  </a:schemeClr>
                </a:solidFill>
                <a:latin typeface="Arial"/>
                <a:ea typeface="+mn-lt"/>
                <a:cs typeface="+mn-lt"/>
              </a:rPr>
              <a:t>Change “User Status” from “</a:t>
            </a:r>
            <a:r>
              <a:rPr lang="en-US" sz="2400" b="1" i="1">
                <a:solidFill>
                  <a:schemeClr val="tx1">
                    <a:lumMod val="95000"/>
                    <a:lumOff val="5000"/>
                  </a:schemeClr>
                </a:solidFill>
                <a:latin typeface="Arial"/>
                <a:ea typeface="+mn-lt"/>
                <a:cs typeface="+mn-lt"/>
              </a:rPr>
              <a:t>Ready for Approval</a:t>
            </a:r>
            <a:r>
              <a:rPr lang="en-US" sz="2400" b="1">
                <a:solidFill>
                  <a:schemeClr val="tx1">
                    <a:lumMod val="95000"/>
                    <a:lumOff val="5000"/>
                  </a:schemeClr>
                </a:solidFill>
                <a:latin typeface="Arial"/>
                <a:ea typeface="+mn-lt"/>
                <a:cs typeface="+mn-lt"/>
              </a:rPr>
              <a:t>” to “</a:t>
            </a:r>
            <a:r>
              <a:rPr lang="en-US" sz="2400" b="1" i="1">
                <a:solidFill>
                  <a:schemeClr val="tx1">
                    <a:lumMod val="95000"/>
                    <a:lumOff val="5000"/>
                  </a:schemeClr>
                </a:solidFill>
                <a:latin typeface="Arial"/>
                <a:ea typeface="+mn-lt"/>
                <a:cs typeface="+mn-lt"/>
              </a:rPr>
              <a:t>Draft” status</a:t>
            </a:r>
            <a:r>
              <a:rPr lang="en-US" sz="2400" b="1">
                <a:solidFill>
                  <a:schemeClr val="tx1">
                    <a:lumMod val="95000"/>
                    <a:lumOff val="5000"/>
                  </a:schemeClr>
                </a:solidFill>
                <a:latin typeface="Arial"/>
                <a:ea typeface="+mn-lt"/>
                <a:cs typeface="+mn-lt"/>
              </a:rPr>
              <a:t> for each line item</a:t>
            </a:r>
          </a:p>
        </p:txBody>
      </p:sp>
      <p:sp>
        <p:nvSpPr>
          <p:cNvPr id="5" name="Oval 4">
            <a:extLst>
              <a:ext uri="{FF2B5EF4-FFF2-40B4-BE49-F238E27FC236}">
                <a16:creationId xmlns:a16="http://schemas.microsoft.com/office/drawing/2014/main" id="{68681370-3CAE-319C-E459-9EB6E74FA20E}"/>
              </a:ext>
            </a:extLst>
          </p:cNvPr>
          <p:cNvSpPr/>
          <p:nvPr/>
        </p:nvSpPr>
        <p:spPr>
          <a:xfrm>
            <a:off x="7461514" y="1263319"/>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a:t>
            </a:r>
          </a:p>
        </p:txBody>
      </p:sp>
    </p:spTree>
    <p:extLst>
      <p:ext uri="{BB962C8B-B14F-4D97-AF65-F5344CB8AC3E}">
        <p14:creationId xmlns:p14="http://schemas.microsoft.com/office/powerpoint/2010/main" val="3534833841"/>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39BED7-A1D3-7026-9458-D69FD59BCA19}"/>
              </a:ext>
            </a:extLst>
          </p:cNvPr>
          <p:cNvPicPr>
            <a:picLocks noChangeAspect="1"/>
          </p:cNvPicPr>
          <p:nvPr/>
        </p:nvPicPr>
        <p:blipFill>
          <a:blip r:embed="rId3"/>
          <a:stretch>
            <a:fillRect/>
          </a:stretch>
        </p:blipFill>
        <p:spPr>
          <a:xfrm>
            <a:off x="628300" y="1592562"/>
            <a:ext cx="10773219" cy="228522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017849" y="3886176"/>
            <a:ext cx="5344538" cy="205454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Click dropdown arrow for each line item to change to “</a:t>
            </a:r>
            <a:r>
              <a:rPr lang="en-US" sz="2400" b="1" i="1">
                <a:solidFill>
                  <a:schemeClr val="tx1">
                    <a:lumMod val="95000"/>
                    <a:lumOff val="5000"/>
                  </a:schemeClr>
                </a:solidFill>
                <a:latin typeface="Arial"/>
                <a:ea typeface="+mn-lt"/>
                <a:cs typeface="+mn-lt"/>
              </a:rPr>
              <a:t>Draft” status</a:t>
            </a:r>
            <a:endParaRPr lang="en-US" sz="2400" b="1">
              <a:solidFill>
                <a:schemeClr val="tx1">
                  <a:lumMod val="95000"/>
                  <a:lumOff val="5000"/>
                </a:schemeClr>
              </a:solidFill>
              <a:latin typeface="Arial"/>
              <a:ea typeface="+mn-lt"/>
              <a:cs typeface="+mn-lt"/>
            </a:endParaRPr>
          </a:p>
        </p:txBody>
      </p:sp>
      <p:sp>
        <p:nvSpPr>
          <p:cNvPr id="5" name="Oval 4">
            <a:extLst>
              <a:ext uri="{FF2B5EF4-FFF2-40B4-BE49-F238E27FC236}">
                <a16:creationId xmlns:a16="http://schemas.microsoft.com/office/drawing/2014/main" id="{68681370-3CAE-319C-E459-9EB6E74FA20E}"/>
              </a:ext>
            </a:extLst>
          </p:cNvPr>
          <p:cNvSpPr/>
          <p:nvPr/>
        </p:nvSpPr>
        <p:spPr>
          <a:xfrm>
            <a:off x="8182562" y="1897063"/>
            <a:ext cx="619933" cy="555357"/>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3" name="Arrow: Left 2">
            <a:extLst>
              <a:ext uri="{FF2B5EF4-FFF2-40B4-BE49-F238E27FC236}">
                <a16:creationId xmlns:a16="http://schemas.microsoft.com/office/drawing/2014/main" id="{915FAD3A-ED44-C203-8812-5EDDF5DB9086}"/>
              </a:ext>
            </a:extLst>
          </p:cNvPr>
          <p:cNvSpPr/>
          <p:nvPr/>
        </p:nvSpPr>
        <p:spPr>
          <a:xfrm>
            <a:off x="8571292" y="1952479"/>
            <a:ext cx="2665184" cy="12825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dropdown arrow for each item</a:t>
            </a:r>
          </a:p>
        </p:txBody>
      </p:sp>
    </p:spTree>
    <p:extLst>
      <p:ext uri="{BB962C8B-B14F-4D97-AF65-F5344CB8AC3E}">
        <p14:creationId xmlns:p14="http://schemas.microsoft.com/office/powerpoint/2010/main" val="45938186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80C29B-6F94-7417-F324-2F1EB7AF5F89}"/>
              </a:ext>
            </a:extLst>
          </p:cNvPr>
          <p:cNvPicPr>
            <a:picLocks noChangeAspect="1"/>
          </p:cNvPicPr>
          <p:nvPr/>
        </p:nvPicPr>
        <p:blipFill>
          <a:blip r:embed="rId3"/>
          <a:stretch>
            <a:fillRect/>
          </a:stretch>
        </p:blipFill>
        <p:spPr>
          <a:xfrm>
            <a:off x="686455" y="1545008"/>
            <a:ext cx="10843017" cy="224648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dirty="0">
                <a:latin typeface="Arial"/>
                <a:cs typeface="Arial"/>
              </a:rPr>
              <a:t>Update Draft Status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010077" y="3740484"/>
            <a:ext cx="5344538" cy="205454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Select “</a:t>
            </a:r>
            <a:r>
              <a:rPr lang="en-US" sz="2400" b="1" i="1">
                <a:solidFill>
                  <a:schemeClr val="tx1">
                    <a:lumMod val="95000"/>
                    <a:lumOff val="5000"/>
                  </a:schemeClr>
                </a:solidFill>
                <a:latin typeface="Arial"/>
                <a:ea typeface="+mn-lt"/>
                <a:cs typeface="+mn-lt"/>
              </a:rPr>
              <a:t>Draft” </a:t>
            </a:r>
            <a:r>
              <a:rPr lang="en-US" sz="2400" b="1">
                <a:solidFill>
                  <a:schemeClr val="tx1">
                    <a:lumMod val="95000"/>
                    <a:lumOff val="5000"/>
                  </a:schemeClr>
                </a:solidFill>
                <a:latin typeface="Arial"/>
                <a:ea typeface="+mn-lt"/>
                <a:cs typeface="+mn-lt"/>
              </a:rPr>
              <a:t>from dropdown menu</a:t>
            </a:r>
          </a:p>
        </p:txBody>
      </p:sp>
      <p:sp>
        <p:nvSpPr>
          <p:cNvPr id="3" name="Arrow: Left 2">
            <a:extLst>
              <a:ext uri="{FF2B5EF4-FFF2-40B4-BE49-F238E27FC236}">
                <a16:creationId xmlns:a16="http://schemas.microsoft.com/office/drawing/2014/main" id="{915FAD3A-ED44-C203-8812-5EDDF5DB9086}"/>
              </a:ext>
            </a:extLst>
          </p:cNvPr>
          <p:cNvSpPr/>
          <p:nvPr/>
        </p:nvSpPr>
        <p:spPr>
          <a:xfrm>
            <a:off x="8618145" y="1882923"/>
            <a:ext cx="2395449" cy="12825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Select </a:t>
            </a:r>
            <a:r>
              <a:rPr lang="en-US" b="1" i="1">
                <a:solidFill>
                  <a:schemeClr val="tx1"/>
                </a:solidFill>
                <a:latin typeface="Arial"/>
                <a:ea typeface="+mn-lt"/>
                <a:cs typeface="Arial"/>
              </a:rPr>
              <a:t>“Draft”</a:t>
            </a:r>
          </a:p>
        </p:txBody>
      </p:sp>
      <p:sp>
        <p:nvSpPr>
          <p:cNvPr id="16" name="Rectangle 15">
            <a:extLst>
              <a:ext uri="{FF2B5EF4-FFF2-40B4-BE49-F238E27FC236}">
                <a16:creationId xmlns:a16="http://schemas.microsoft.com/office/drawing/2014/main" id="{1D37E43C-18A5-8E6A-2A07-5BF1134C8AA8}"/>
              </a:ext>
            </a:extLst>
          </p:cNvPr>
          <p:cNvSpPr/>
          <p:nvPr/>
        </p:nvSpPr>
        <p:spPr>
          <a:xfrm>
            <a:off x="7121236" y="2372537"/>
            <a:ext cx="1496909" cy="611230"/>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a:extLst>
              <a:ext uri="{FF2B5EF4-FFF2-40B4-BE49-F238E27FC236}">
                <a16:creationId xmlns:a16="http://schemas.microsoft.com/office/drawing/2014/main" id="{68681370-3CAE-319C-E459-9EB6E74FA20E}"/>
              </a:ext>
            </a:extLst>
          </p:cNvPr>
          <p:cNvSpPr/>
          <p:nvPr/>
        </p:nvSpPr>
        <p:spPr>
          <a:xfrm>
            <a:off x="7559724" y="2966197"/>
            <a:ext cx="619933" cy="555357"/>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3</a:t>
            </a:r>
          </a:p>
        </p:txBody>
      </p:sp>
    </p:spTree>
    <p:extLst>
      <p:ext uri="{BB962C8B-B14F-4D97-AF65-F5344CB8AC3E}">
        <p14:creationId xmlns:p14="http://schemas.microsoft.com/office/powerpoint/2010/main" val="3255813070"/>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BB9A86-A8A3-E854-9348-168C570008A5}"/>
              </a:ext>
            </a:extLst>
          </p:cNvPr>
          <p:cNvPicPr>
            <a:picLocks noChangeAspect="1"/>
          </p:cNvPicPr>
          <p:nvPr/>
        </p:nvPicPr>
        <p:blipFill>
          <a:blip r:embed="rId3"/>
          <a:stretch>
            <a:fillRect/>
          </a:stretch>
        </p:blipFill>
        <p:spPr>
          <a:xfrm>
            <a:off x="632909" y="1435369"/>
            <a:ext cx="10705076" cy="2127228"/>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323206" y="4037811"/>
            <a:ext cx="5344538" cy="177511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Confirm </a:t>
            </a:r>
            <a:r>
              <a:rPr lang="en-US" sz="2400" b="1" i="1">
                <a:solidFill>
                  <a:schemeClr val="tx1">
                    <a:lumMod val="95000"/>
                    <a:lumOff val="5000"/>
                  </a:schemeClr>
                </a:solidFill>
                <a:latin typeface="Arial"/>
                <a:ea typeface="+mn-lt"/>
                <a:cs typeface="+mn-lt"/>
              </a:rPr>
              <a:t>User Status </a:t>
            </a:r>
            <a:r>
              <a:rPr lang="en-US" sz="2400" b="1">
                <a:solidFill>
                  <a:schemeClr val="tx1">
                    <a:lumMod val="95000"/>
                    <a:lumOff val="5000"/>
                  </a:schemeClr>
                </a:solidFill>
                <a:latin typeface="Arial"/>
                <a:ea typeface="+mn-lt"/>
                <a:cs typeface="+mn-lt"/>
              </a:rPr>
              <a:t>for every line item is set to “</a:t>
            </a:r>
            <a:r>
              <a:rPr lang="en-US" sz="2400" b="1" i="1">
                <a:solidFill>
                  <a:schemeClr val="tx1">
                    <a:lumMod val="95000"/>
                    <a:lumOff val="5000"/>
                  </a:schemeClr>
                </a:solidFill>
                <a:latin typeface="Arial"/>
                <a:ea typeface="+mn-lt"/>
                <a:cs typeface="+mn-lt"/>
              </a:rPr>
              <a:t>Draft”</a:t>
            </a:r>
            <a:endParaRPr lang="en-US" sz="2400" b="1">
              <a:solidFill>
                <a:schemeClr val="tx1">
                  <a:lumMod val="95000"/>
                  <a:lumOff val="5000"/>
                </a:schemeClr>
              </a:solidFill>
              <a:latin typeface="Arial"/>
              <a:ea typeface="+mn-lt"/>
              <a:cs typeface="+mn-lt"/>
            </a:endParaRPr>
          </a:p>
        </p:txBody>
      </p:sp>
      <p:sp>
        <p:nvSpPr>
          <p:cNvPr id="8" name="Rectangle 7">
            <a:extLst>
              <a:ext uri="{FF2B5EF4-FFF2-40B4-BE49-F238E27FC236}">
                <a16:creationId xmlns:a16="http://schemas.microsoft.com/office/drawing/2014/main" id="{5D14CAAE-1C44-16EB-FE43-03663F66173C}"/>
              </a:ext>
            </a:extLst>
          </p:cNvPr>
          <p:cNvSpPr/>
          <p:nvPr/>
        </p:nvSpPr>
        <p:spPr>
          <a:xfrm>
            <a:off x="7021658" y="1435369"/>
            <a:ext cx="1516699" cy="1524959"/>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5" name="Oval 4">
            <a:extLst>
              <a:ext uri="{FF2B5EF4-FFF2-40B4-BE49-F238E27FC236}">
                <a16:creationId xmlns:a16="http://schemas.microsoft.com/office/drawing/2014/main" id="{68681370-3CAE-319C-E459-9EB6E74FA20E}"/>
              </a:ext>
            </a:extLst>
          </p:cNvPr>
          <p:cNvSpPr/>
          <p:nvPr/>
        </p:nvSpPr>
        <p:spPr>
          <a:xfrm>
            <a:off x="7417263" y="2830301"/>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805601765"/>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6869D2-4E26-4E45-5294-0C1364AC624E}"/>
              </a:ext>
            </a:extLst>
          </p:cNvPr>
          <p:cNvPicPr>
            <a:picLocks noChangeAspect="1"/>
          </p:cNvPicPr>
          <p:nvPr/>
        </p:nvPicPr>
        <p:blipFill>
          <a:blip r:embed="rId3"/>
          <a:stretch>
            <a:fillRect/>
          </a:stretch>
        </p:blipFill>
        <p:spPr>
          <a:xfrm>
            <a:off x="632909" y="1435369"/>
            <a:ext cx="10705076" cy="2127228"/>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Update Draft Status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3359268" y="3855664"/>
            <a:ext cx="5816703" cy="17994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ea typeface="+mn-lt"/>
                <a:cs typeface="+mn-lt"/>
              </a:rPr>
              <a:t>Click “Update” to save each line-item status as “</a:t>
            </a:r>
            <a:r>
              <a:rPr lang="en-US" sz="2400" b="1" i="1">
                <a:solidFill>
                  <a:schemeClr val="tx1">
                    <a:lumMod val="95000"/>
                    <a:lumOff val="5000"/>
                  </a:schemeClr>
                </a:solidFill>
                <a:latin typeface="Arial"/>
                <a:ea typeface="+mn-lt"/>
                <a:cs typeface="+mn-lt"/>
              </a:rPr>
              <a:t>Draft”</a:t>
            </a:r>
            <a:endParaRPr lang="en-US" sz="2400" b="1">
              <a:solidFill>
                <a:schemeClr val="tx1">
                  <a:lumMod val="95000"/>
                  <a:lumOff val="5000"/>
                </a:schemeClr>
              </a:solidFill>
              <a:latin typeface="Arial"/>
              <a:ea typeface="+mn-lt"/>
              <a:cs typeface="+mn-lt"/>
            </a:endParaRPr>
          </a:p>
        </p:txBody>
      </p:sp>
      <p:sp>
        <p:nvSpPr>
          <p:cNvPr id="8" name="Rectangle 7">
            <a:extLst>
              <a:ext uri="{FF2B5EF4-FFF2-40B4-BE49-F238E27FC236}">
                <a16:creationId xmlns:a16="http://schemas.microsoft.com/office/drawing/2014/main" id="{5D14CAAE-1C44-16EB-FE43-03663F66173C}"/>
              </a:ext>
            </a:extLst>
          </p:cNvPr>
          <p:cNvSpPr/>
          <p:nvPr/>
        </p:nvSpPr>
        <p:spPr>
          <a:xfrm>
            <a:off x="604409" y="3122263"/>
            <a:ext cx="765415" cy="39188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5" name="Oval 4">
            <a:extLst>
              <a:ext uri="{FF2B5EF4-FFF2-40B4-BE49-F238E27FC236}">
                <a16:creationId xmlns:a16="http://schemas.microsoft.com/office/drawing/2014/main" id="{68681370-3CAE-319C-E459-9EB6E74FA20E}"/>
              </a:ext>
            </a:extLst>
          </p:cNvPr>
          <p:cNvSpPr/>
          <p:nvPr/>
        </p:nvSpPr>
        <p:spPr>
          <a:xfrm>
            <a:off x="677149" y="3449179"/>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
        <p:nvSpPr>
          <p:cNvPr id="10" name="Arrow: Left 9">
            <a:extLst>
              <a:ext uri="{FF2B5EF4-FFF2-40B4-BE49-F238E27FC236}">
                <a16:creationId xmlns:a16="http://schemas.microsoft.com/office/drawing/2014/main" id="{2775389A-B1F9-1A3F-3A17-62DE6FD039B4}"/>
              </a:ext>
            </a:extLst>
          </p:cNvPr>
          <p:cNvSpPr/>
          <p:nvPr/>
        </p:nvSpPr>
        <p:spPr>
          <a:xfrm>
            <a:off x="1398398" y="2882321"/>
            <a:ext cx="1952679" cy="961006"/>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Update</a:t>
            </a:r>
          </a:p>
        </p:txBody>
      </p:sp>
    </p:spTree>
    <p:extLst>
      <p:ext uri="{BB962C8B-B14F-4D97-AF65-F5344CB8AC3E}">
        <p14:creationId xmlns:p14="http://schemas.microsoft.com/office/powerpoint/2010/main" val="1879762740"/>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405359-A9F3-65D6-FFDF-95610AB0797F}"/>
              </a:ext>
            </a:extLst>
          </p:cNvPr>
          <p:cNvPicPr>
            <a:picLocks noChangeAspect="1"/>
          </p:cNvPicPr>
          <p:nvPr/>
        </p:nvPicPr>
        <p:blipFill>
          <a:blip r:embed="rId3"/>
          <a:stretch>
            <a:fillRect/>
          </a:stretch>
        </p:blipFill>
        <p:spPr>
          <a:xfrm>
            <a:off x="632909" y="1601620"/>
            <a:ext cx="10705076" cy="2127228"/>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7">
            <a:extLst>
              <a:ext uri="{FF2B5EF4-FFF2-40B4-BE49-F238E27FC236}">
                <a16:creationId xmlns:a16="http://schemas.microsoft.com/office/drawing/2014/main" id="{5D14CAAE-1C44-16EB-FE43-03663F66173C}"/>
              </a:ext>
            </a:extLst>
          </p:cNvPr>
          <p:cNvSpPr/>
          <p:nvPr/>
        </p:nvSpPr>
        <p:spPr>
          <a:xfrm>
            <a:off x="10505305" y="3256675"/>
            <a:ext cx="686845" cy="39188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3" name="Rectangle 2">
            <a:extLst>
              <a:ext uri="{FF2B5EF4-FFF2-40B4-BE49-F238E27FC236}">
                <a16:creationId xmlns:a16="http://schemas.microsoft.com/office/drawing/2014/main" id="{772313ED-0991-7CA4-6198-2D05CD3F803F}"/>
              </a:ext>
            </a:extLst>
          </p:cNvPr>
          <p:cNvSpPr/>
          <p:nvPr/>
        </p:nvSpPr>
        <p:spPr>
          <a:xfrm>
            <a:off x="6986764" y="1575374"/>
            <a:ext cx="1551594" cy="1587712"/>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Arrow: Right 5">
            <a:extLst>
              <a:ext uri="{FF2B5EF4-FFF2-40B4-BE49-F238E27FC236}">
                <a16:creationId xmlns:a16="http://schemas.microsoft.com/office/drawing/2014/main" id="{9B9C39B4-40A5-E451-3924-D01ECBE7D6D4}"/>
              </a:ext>
            </a:extLst>
          </p:cNvPr>
          <p:cNvSpPr/>
          <p:nvPr/>
        </p:nvSpPr>
        <p:spPr>
          <a:xfrm rot="8595869">
            <a:off x="7723569" y="2061437"/>
            <a:ext cx="1323689" cy="638176"/>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71717AA-CD10-DAD5-39C0-4E020E4CF778}"/>
              </a:ext>
            </a:extLst>
          </p:cNvPr>
          <p:cNvSpPr/>
          <p:nvPr/>
        </p:nvSpPr>
        <p:spPr>
          <a:xfrm rot="3195869">
            <a:off x="9542393" y="2408264"/>
            <a:ext cx="1423515" cy="638176"/>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75389A-B1F9-1A3F-3A17-62DE6FD039B4}"/>
              </a:ext>
            </a:extLst>
          </p:cNvPr>
          <p:cNvSpPr/>
          <p:nvPr/>
        </p:nvSpPr>
        <p:spPr>
          <a:xfrm>
            <a:off x="8425740" y="1466798"/>
            <a:ext cx="2013044" cy="848633"/>
          </a:xfrm>
          <a:prstGeom prst="rect">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182880" tIns="45720" rIns="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solidFill>
                <a:latin typeface="Arial"/>
                <a:ea typeface="+mn-lt"/>
                <a:cs typeface="Arial"/>
              </a:rPr>
              <a:t>Click “</a:t>
            </a:r>
            <a:r>
              <a:rPr lang="en-US" b="1" i="1">
                <a:solidFill>
                  <a:schemeClr val="tx1"/>
                </a:solidFill>
                <a:latin typeface="Arial"/>
                <a:ea typeface="+mn-lt"/>
                <a:cs typeface="Arial"/>
              </a:rPr>
              <a:t>Order</a:t>
            </a:r>
            <a:r>
              <a:rPr lang="en-US" b="1">
                <a:solidFill>
                  <a:schemeClr val="tx1"/>
                </a:solidFill>
                <a:latin typeface="Arial"/>
                <a:ea typeface="+mn-lt"/>
                <a:cs typeface="Arial"/>
              </a:rPr>
              <a:t>” </a:t>
            </a:r>
            <a:br>
              <a:rPr lang="en-US" b="1">
                <a:solidFill>
                  <a:schemeClr val="tx1"/>
                </a:solidFill>
                <a:latin typeface="Arial"/>
                <a:ea typeface="+mn-lt"/>
                <a:cs typeface="Arial"/>
              </a:rPr>
            </a:br>
            <a:r>
              <a:rPr lang="en-US" b="1">
                <a:solidFill>
                  <a:schemeClr val="tx1"/>
                </a:solidFill>
                <a:latin typeface="Arial"/>
                <a:ea typeface="+mn-lt"/>
                <a:cs typeface="Arial"/>
              </a:rPr>
              <a:t>to save as Draft</a:t>
            </a:r>
          </a:p>
        </p:txBody>
      </p:sp>
      <p:sp>
        <p:nvSpPr>
          <p:cNvPr id="5" name="Oval 4">
            <a:extLst>
              <a:ext uri="{FF2B5EF4-FFF2-40B4-BE49-F238E27FC236}">
                <a16:creationId xmlns:a16="http://schemas.microsoft.com/office/drawing/2014/main" id="{68681370-3CAE-319C-E459-9EB6E74FA20E}"/>
              </a:ext>
            </a:extLst>
          </p:cNvPr>
          <p:cNvSpPr/>
          <p:nvPr/>
        </p:nvSpPr>
        <p:spPr>
          <a:xfrm>
            <a:off x="10800010" y="3629678"/>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
        <p:nvSpPr>
          <p:cNvPr id="4" name="Rectangle: Rounded Corners 3">
            <a:extLst>
              <a:ext uri="{FF2B5EF4-FFF2-40B4-BE49-F238E27FC236}">
                <a16:creationId xmlns:a16="http://schemas.microsoft.com/office/drawing/2014/main" id="{1B648ED3-E4ED-F93C-B6D6-7A7E143078B0}"/>
              </a:ext>
            </a:extLst>
          </p:cNvPr>
          <p:cNvSpPr/>
          <p:nvPr/>
        </p:nvSpPr>
        <p:spPr>
          <a:xfrm>
            <a:off x="3847969" y="3933487"/>
            <a:ext cx="4573069" cy="115776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spAutoFit/>
          </a:bodyP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u="sng" dirty="0">
                <a:solidFill>
                  <a:schemeClr val="tx1">
                    <a:lumMod val="95000"/>
                    <a:lumOff val="5000"/>
                  </a:schemeClr>
                </a:solidFill>
                <a:latin typeface="Arial"/>
                <a:ea typeface="+mn-lt"/>
                <a:cs typeface="+mn-lt"/>
              </a:rPr>
              <a:t>*Note: </a:t>
            </a:r>
            <a:br>
              <a:rPr lang="en-US" b="1" u="sng" dirty="0">
                <a:solidFill>
                  <a:schemeClr val="tx1">
                    <a:lumMod val="95000"/>
                    <a:lumOff val="5000"/>
                  </a:schemeClr>
                </a:solidFill>
                <a:latin typeface="Arial"/>
                <a:ea typeface="+mn-lt"/>
                <a:cs typeface="+mn-lt"/>
              </a:rPr>
            </a:br>
            <a:r>
              <a:rPr lang="en-US" sz="800" b="1" u="sng" dirty="0">
                <a:solidFill>
                  <a:schemeClr val="tx1">
                    <a:lumMod val="95000"/>
                    <a:lumOff val="5000"/>
                  </a:schemeClr>
                </a:solidFill>
                <a:latin typeface="Arial"/>
                <a:ea typeface="+mn-lt"/>
                <a:cs typeface="+mn-lt"/>
              </a:rPr>
              <a:t> </a:t>
            </a:r>
          </a:p>
          <a:p>
            <a:r>
              <a:rPr lang="en-US" b="1" dirty="0">
                <a:solidFill>
                  <a:schemeClr val="tx1">
                    <a:lumMod val="95000"/>
                    <a:lumOff val="5000"/>
                  </a:schemeClr>
                </a:solidFill>
                <a:latin typeface="Arial"/>
                <a:ea typeface="+mn-lt"/>
                <a:cs typeface="+mn-lt"/>
              </a:rPr>
              <a:t>TDA </a:t>
            </a:r>
            <a:r>
              <a:rPr lang="en-US" b="1" dirty="0">
                <a:solidFill>
                  <a:schemeClr val="bg1"/>
                </a:solidFill>
                <a:latin typeface="Arial"/>
                <a:ea typeface="+mn-lt"/>
                <a:cs typeface="+mn-lt"/>
              </a:rPr>
              <a:t>cannot</a:t>
            </a:r>
            <a:r>
              <a:rPr lang="en-US" b="1" dirty="0">
                <a:solidFill>
                  <a:schemeClr val="tx1">
                    <a:lumMod val="95000"/>
                    <a:lumOff val="5000"/>
                  </a:schemeClr>
                </a:solidFill>
                <a:latin typeface="Arial"/>
                <a:ea typeface="+mn-lt"/>
                <a:cs typeface="+mn-lt"/>
              </a:rPr>
              <a:t> review requisitions in </a:t>
            </a:r>
            <a:r>
              <a:rPr lang="en-US" b="1" dirty="0">
                <a:solidFill>
                  <a:schemeClr val="bg1"/>
                </a:solidFill>
                <a:latin typeface="Arial"/>
                <a:ea typeface="+mn-lt"/>
                <a:cs typeface="+mn-lt"/>
              </a:rPr>
              <a:t>Draft</a:t>
            </a:r>
          </a:p>
          <a:p>
            <a:r>
              <a:rPr lang="en-US" b="1" dirty="0">
                <a:solidFill>
                  <a:schemeClr val="tx1">
                    <a:lumMod val="95000"/>
                    <a:lumOff val="5000"/>
                  </a:schemeClr>
                </a:solidFill>
                <a:latin typeface="Arial"/>
                <a:ea typeface="+mn-lt"/>
                <a:cs typeface="+mn-lt"/>
              </a:rPr>
              <a:t> </a:t>
            </a:r>
          </a:p>
        </p:txBody>
      </p:sp>
    </p:spTree>
    <p:extLst>
      <p:ext uri="{BB962C8B-B14F-4D97-AF65-F5344CB8AC3E}">
        <p14:creationId xmlns:p14="http://schemas.microsoft.com/office/powerpoint/2010/main" val="1782295751"/>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409304-9CE8-6604-54DD-57680B423291}"/>
              </a:ext>
            </a:extLst>
          </p:cNvPr>
          <p:cNvPicPr>
            <a:picLocks noChangeAspect="1"/>
          </p:cNvPicPr>
          <p:nvPr/>
        </p:nvPicPr>
        <p:blipFill>
          <a:blip r:embed="rId3"/>
          <a:stretch>
            <a:fillRect/>
          </a:stretch>
        </p:blipFill>
        <p:spPr>
          <a:xfrm>
            <a:off x="632909" y="1435369"/>
            <a:ext cx="10705076" cy="2127228"/>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Rounded Corners 6">
            <a:extLst>
              <a:ext uri="{FF2B5EF4-FFF2-40B4-BE49-F238E27FC236}">
                <a16:creationId xmlns:a16="http://schemas.microsoft.com/office/drawing/2014/main" id="{3820C973-DE0C-D716-4C56-902A9ABE5754}"/>
              </a:ext>
            </a:extLst>
          </p:cNvPr>
          <p:cNvSpPr/>
          <p:nvPr/>
        </p:nvSpPr>
        <p:spPr>
          <a:xfrm>
            <a:off x="2234073" y="3306277"/>
            <a:ext cx="7723854" cy="261005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u="sng">
                <a:solidFill>
                  <a:schemeClr val="tx1">
                    <a:lumMod val="95000"/>
                    <a:lumOff val="5000"/>
                  </a:schemeClr>
                </a:solidFill>
                <a:latin typeface="Arial"/>
                <a:ea typeface="+mn-lt"/>
                <a:cs typeface="+mn-lt"/>
              </a:rPr>
              <a:t>When Requisitions Are in Draft Status:</a:t>
            </a:r>
          </a:p>
          <a:p>
            <a:pPr marL="342900" indent="-342900">
              <a:buFont typeface="Arial" panose="020B0604020202020204" pitchFamily="34" charset="0"/>
              <a:buChar char="•"/>
            </a:pPr>
            <a:r>
              <a:rPr lang="en-US" sz="2200">
                <a:solidFill>
                  <a:schemeClr val="tx1">
                    <a:lumMod val="95000"/>
                    <a:lumOff val="5000"/>
                  </a:schemeClr>
                </a:solidFill>
                <a:latin typeface="Arial"/>
                <a:ea typeface="+mn-lt"/>
                <a:cs typeface="+mn-lt"/>
              </a:rPr>
              <a:t>Requisitions have not been submitted to TDA</a:t>
            </a:r>
          </a:p>
          <a:p>
            <a:pPr marL="342900" indent="-342900">
              <a:buFont typeface="Arial" panose="020B0604020202020204" pitchFamily="34" charset="0"/>
              <a:buChar char="•"/>
            </a:pPr>
            <a:r>
              <a:rPr lang="en-US" sz="2200">
                <a:solidFill>
                  <a:schemeClr val="tx1">
                    <a:lumMod val="95000"/>
                    <a:lumOff val="5000"/>
                  </a:schemeClr>
                </a:solidFill>
                <a:latin typeface="Arial"/>
                <a:ea typeface="+mn-lt"/>
                <a:cs typeface="+mn-lt"/>
              </a:rPr>
              <a:t>TDA cannot order any materials in “Draft”</a:t>
            </a:r>
          </a:p>
          <a:p>
            <a:pPr marL="342900" indent="-342900">
              <a:buFont typeface="Arial" panose="020B0604020202020204" pitchFamily="34" charset="0"/>
              <a:buChar char="•"/>
            </a:pPr>
            <a:r>
              <a:rPr lang="en-US" sz="2200">
                <a:solidFill>
                  <a:schemeClr val="tx1">
                    <a:lumMod val="95000"/>
                    <a:lumOff val="5000"/>
                  </a:schemeClr>
                </a:solidFill>
                <a:latin typeface="Arial"/>
                <a:ea typeface="+mn-lt"/>
                <a:cs typeface="+mn-lt"/>
              </a:rPr>
              <a:t>Total price </a:t>
            </a:r>
            <a:r>
              <a:rPr lang="en-US" sz="2200" b="1" i="1" u="sng">
                <a:solidFill>
                  <a:schemeClr val="bg1"/>
                </a:solidFill>
                <a:latin typeface="Arial"/>
                <a:ea typeface="+mn-lt"/>
                <a:cs typeface="+mn-lt"/>
              </a:rPr>
              <a:t>does</a:t>
            </a:r>
            <a:r>
              <a:rPr lang="en-US" sz="2200">
                <a:solidFill>
                  <a:schemeClr val="tx1">
                    <a:lumMod val="95000"/>
                    <a:lumOff val="5000"/>
                  </a:schemeClr>
                </a:solidFill>
                <a:latin typeface="Arial"/>
                <a:ea typeface="+mn-lt"/>
                <a:cs typeface="+mn-lt"/>
              </a:rPr>
              <a:t> count against entitlement balance.</a:t>
            </a: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3" name="Rectangle 2">
            <a:extLst>
              <a:ext uri="{FF2B5EF4-FFF2-40B4-BE49-F238E27FC236}">
                <a16:creationId xmlns:a16="http://schemas.microsoft.com/office/drawing/2014/main" id="{772313ED-0991-7CA4-6198-2D05CD3F803F}"/>
              </a:ext>
            </a:extLst>
          </p:cNvPr>
          <p:cNvSpPr/>
          <p:nvPr/>
        </p:nvSpPr>
        <p:spPr>
          <a:xfrm>
            <a:off x="6982692" y="1435370"/>
            <a:ext cx="1567542" cy="1529504"/>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89387EAF-6E26-2ED0-8AC1-D3E75B096915}"/>
              </a:ext>
            </a:extLst>
          </p:cNvPr>
          <p:cNvSpPr/>
          <p:nvPr/>
        </p:nvSpPr>
        <p:spPr>
          <a:xfrm>
            <a:off x="9688658" y="1503616"/>
            <a:ext cx="1331643" cy="1461257"/>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Star: 5 Points 14">
            <a:extLst>
              <a:ext uri="{FF2B5EF4-FFF2-40B4-BE49-F238E27FC236}">
                <a16:creationId xmlns:a16="http://schemas.microsoft.com/office/drawing/2014/main" id="{8CD5967E-01B4-C100-981D-DC55CD0E373D}"/>
              </a:ext>
            </a:extLst>
          </p:cNvPr>
          <p:cNvSpPr/>
          <p:nvPr/>
        </p:nvSpPr>
        <p:spPr>
          <a:xfrm>
            <a:off x="9382271" y="1260416"/>
            <a:ext cx="556223" cy="542925"/>
          </a:xfrm>
          <a:prstGeom prst="star5">
            <a:avLst/>
          </a:prstGeom>
          <a:solidFill>
            <a:srgbClr val="0065B0"/>
          </a:solidFill>
          <a:ln>
            <a:solidFill>
              <a:schemeClr val="bg1"/>
            </a:solidFill>
          </a:ln>
          <a:effectLst>
            <a:outerShdw blurRad="63500" sx="102000" sy="102000" algn="c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AF98975B-B1F5-3FBE-F582-08496EB6248E}"/>
              </a:ext>
            </a:extLst>
          </p:cNvPr>
          <p:cNvSpPr/>
          <p:nvPr/>
        </p:nvSpPr>
        <p:spPr>
          <a:xfrm>
            <a:off x="2234073" y="4886112"/>
            <a:ext cx="601146" cy="542925"/>
          </a:xfrm>
          <a:prstGeom prst="star5">
            <a:avLst/>
          </a:prstGeom>
          <a:solidFill>
            <a:srgbClr val="0065B0"/>
          </a:solidFill>
          <a:ln>
            <a:solidFill>
              <a:schemeClr val="bg1"/>
            </a:solidFill>
          </a:ln>
          <a:effectLst>
            <a:outerShdw blurRad="63500" sx="102000" sy="102000" algn="c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191958"/>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129583-A607-9457-F1E9-D5355D59EF8D}"/>
              </a:ext>
            </a:extLst>
          </p:cNvPr>
          <p:cNvPicPr>
            <a:picLocks noChangeAspect="1"/>
          </p:cNvPicPr>
          <p:nvPr/>
        </p:nvPicPr>
        <p:blipFill>
          <a:blip r:embed="rId3"/>
          <a:stretch>
            <a:fillRect/>
          </a:stretch>
        </p:blipFill>
        <p:spPr>
          <a:xfrm>
            <a:off x="674519" y="1299460"/>
            <a:ext cx="10727000" cy="3939348"/>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8079951" y="931260"/>
            <a:ext cx="3738162" cy="16029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a:t>
            </a:r>
            <a:r>
              <a:rPr lang="en-US" sz="2000" b="1" i="1">
                <a:solidFill>
                  <a:schemeClr val="tx1">
                    <a:lumMod val="95000"/>
                    <a:lumOff val="5000"/>
                  </a:schemeClr>
                </a:solidFill>
                <a:latin typeface="Arial"/>
                <a:ea typeface="+mn-lt"/>
                <a:cs typeface="+mn-lt"/>
              </a:rPr>
              <a:t>OK</a:t>
            </a:r>
            <a:r>
              <a:rPr lang="en-US" sz="2000" b="1">
                <a:solidFill>
                  <a:schemeClr val="tx1">
                    <a:lumMod val="95000"/>
                    <a:lumOff val="5000"/>
                  </a:schemeClr>
                </a:solidFill>
                <a:latin typeface="Arial"/>
                <a:ea typeface="+mn-lt"/>
                <a:cs typeface="+mn-lt"/>
              </a:rPr>
              <a:t> button in pop-up window to confirm.</a:t>
            </a:r>
          </a:p>
        </p:txBody>
      </p:sp>
      <p:sp>
        <p:nvSpPr>
          <p:cNvPr id="7" name="Arrow: Left 6">
            <a:extLst>
              <a:ext uri="{FF2B5EF4-FFF2-40B4-BE49-F238E27FC236}">
                <a16:creationId xmlns:a16="http://schemas.microsoft.com/office/drawing/2014/main" id="{8F00CBE5-0679-09BF-1D52-E73CE72C03C8}"/>
              </a:ext>
            </a:extLst>
          </p:cNvPr>
          <p:cNvSpPr/>
          <p:nvPr/>
        </p:nvSpPr>
        <p:spPr>
          <a:xfrm flipH="1">
            <a:off x="3726610" y="2721724"/>
            <a:ext cx="2919326" cy="988658"/>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lumMod val="95000"/>
                  <a:lumOff val="5000"/>
                </a:schemeClr>
              </a:solidFill>
              <a:latin typeface="Arial"/>
              <a:cs typeface="Arial"/>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5" name="Oval 4">
            <a:extLst>
              <a:ext uri="{FF2B5EF4-FFF2-40B4-BE49-F238E27FC236}">
                <a16:creationId xmlns:a16="http://schemas.microsoft.com/office/drawing/2014/main" id="{D3469DA6-8195-22F4-5A76-C7BBD80BB9D3}"/>
              </a:ext>
            </a:extLst>
          </p:cNvPr>
          <p:cNvSpPr/>
          <p:nvPr/>
        </p:nvSpPr>
        <p:spPr>
          <a:xfrm>
            <a:off x="7109799" y="2317249"/>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
        <p:nvSpPr>
          <p:cNvPr id="12" name="Rectangle: Rounded Corners 11">
            <a:extLst>
              <a:ext uri="{FF2B5EF4-FFF2-40B4-BE49-F238E27FC236}">
                <a16:creationId xmlns:a16="http://schemas.microsoft.com/office/drawing/2014/main" id="{F56B8012-4E5C-1412-75FD-5ECD1D250B24}"/>
              </a:ext>
            </a:extLst>
          </p:cNvPr>
          <p:cNvSpPr/>
          <p:nvPr/>
        </p:nvSpPr>
        <p:spPr>
          <a:xfrm>
            <a:off x="4552448" y="4400098"/>
            <a:ext cx="3955932" cy="1602923"/>
          </a:xfrm>
          <a:prstGeom prst="roundRect">
            <a:avLst/>
          </a:prstGeom>
          <a:solidFill>
            <a:srgbClr val="FFFF47"/>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*Note: </a:t>
            </a:r>
            <a:br>
              <a:rPr lang="en-US" sz="2000" b="1">
                <a:solidFill>
                  <a:schemeClr val="tx1">
                    <a:lumMod val="95000"/>
                    <a:lumOff val="5000"/>
                  </a:schemeClr>
                </a:solidFill>
                <a:latin typeface="Arial"/>
                <a:ea typeface="+mn-lt"/>
                <a:cs typeface="+mn-lt"/>
              </a:rPr>
            </a:br>
            <a:r>
              <a:rPr lang="en-US" sz="800" b="1">
                <a:solidFill>
                  <a:schemeClr val="tx1">
                    <a:lumMod val="95000"/>
                    <a:lumOff val="5000"/>
                  </a:schemeClr>
                </a:solidFill>
                <a:latin typeface="Arial"/>
                <a:ea typeface="+mn-lt"/>
                <a:cs typeface="+mn-lt"/>
              </a:rPr>
              <a:t> </a:t>
            </a:r>
          </a:p>
          <a:p>
            <a:pPr algn="ctr"/>
            <a:r>
              <a:rPr lang="en-US" sz="2000" b="1">
                <a:solidFill>
                  <a:schemeClr val="tx1">
                    <a:lumMod val="95000"/>
                    <a:lumOff val="5000"/>
                  </a:schemeClr>
                </a:solidFill>
                <a:latin typeface="Arial"/>
                <a:ea typeface="+mn-lt"/>
                <a:cs typeface="+mn-lt"/>
              </a:rPr>
              <a:t>Clicking “OK” saves the requisition as a Draft </a:t>
            </a:r>
          </a:p>
        </p:txBody>
      </p:sp>
      <p:pic>
        <p:nvPicPr>
          <p:cNvPr id="13" name="Graphic 12" descr="Exclamation mark with solid fill">
            <a:extLst>
              <a:ext uri="{FF2B5EF4-FFF2-40B4-BE49-F238E27FC236}">
                <a16:creationId xmlns:a16="http://schemas.microsoft.com/office/drawing/2014/main" id="{9995F13C-F5A9-C4FB-100D-4597D91DF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5417" y="4579994"/>
            <a:ext cx="620327" cy="620327"/>
          </a:xfrm>
          <a:prstGeom prst="rect">
            <a:avLst/>
          </a:prstGeom>
          <a:effectLst>
            <a:glow rad="101600">
              <a:schemeClr val="bg2">
                <a:lumMod val="50000"/>
                <a:alpha val="6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472123830"/>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022660-2DC1-9A8D-9978-5A526D33CBE0}"/>
              </a:ext>
            </a:extLst>
          </p:cNvPr>
          <p:cNvPicPr>
            <a:picLocks noChangeAspect="1"/>
          </p:cNvPicPr>
          <p:nvPr/>
        </p:nvPicPr>
        <p:blipFill>
          <a:blip r:embed="rId3"/>
          <a:stretch>
            <a:fillRect/>
          </a:stretch>
        </p:blipFill>
        <p:spPr>
          <a:xfrm>
            <a:off x="655562" y="1824341"/>
            <a:ext cx="10700657" cy="348596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Requisition Draft Receipt Confirmation</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5" name="Rectangle 14">
            <a:extLst>
              <a:ext uri="{FF2B5EF4-FFF2-40B4-BE49-F238E27FC236}">
                <a16:creationId xmlns:a16="http://schemas.microsoft.com/office/drawing/2014/main" id="{7E16D045-0F04-DD8E-6C95-2AD92D3E436D}"/>
              </a:ext>
            </a:extLst>
          </p:cNvPr>
          <p:cNvSpPr/>
          <p:nvPr/>
        </p:nvSpPr>
        <p:spPr>
          <a:xfrm>
            <a:off x="656734" y="1799362"/>
            <a:ext cx="3948433" cy="333510"/>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AF2A4AB5-E942-1CC2-B83B-2C453E8B38D6}"/>
              </a:ext>
            </a:extLst>
          </p:cNvPr>
          <p:cNvSpPr/>
          <p:nvPr/>
        </p:nvSpPr>
        <p:spPr>
          <a:xfrm>
            <a:off x="9279106" y="3091146"/>
            <a:ext cx="752803" cy="1790208"/>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Arrow: Left 6">
            <a:extLst>
              <a:ext uri="{FF2B5EF4-FFF2-40B4-BE49-F238E27FC236}">
                <a16:creationId xmlns:a16="http://schemas.microsoft.com/office/drawing/2014/main" id="{BABFBD59-B15F-8AE9-9DA0-9E43232064B6}"/>
              </a:ext>
            </a:extLst>
          </p:cNvPr>
          <p:cNvSpPr/>
          <p:nvPr/>
        </p:nvSpPr>
        <p:spPr>
          <a:xfrm rot="5400000" flipH="1" flipV="1">
            <a:off x="9109630" y="2141485"/>
            <a:ext cx="1084193" cy="7528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27432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lumMod val="95000"/>
                  <a:lumOff val="5000"/>
                </a:schemeClr>
              </a:solidFill>
              <a:latin typeface="Arial"/>
              <a:cs typeface="Arial"/>
            </a:endParaRPr>
          </a:p>
        </p:txBody>
      </p:sp>
      <p:sp>
        <p:nvSpPr>
          <p:cNvPr id="5" name="Rectangle: Rounded Corners 4">
            <a:extLst>
              <a:ext uri="{FF2B5EF4-FFF2-40B4-BE49-F238E27FC236}">
                <a16:creationId xmlns:a16="http://schemas.microsoft.com/office/drawing/2014/main" id="{89202E70-F7AC-F205-3C2A-63D2E096C973}"/>
              </a:ext>
            </a:extLst>
          </p:cNvPr>
          <p:cNvSpPr/>
          <p:nvPr/>
        </p:nvSpPr>
        <p:spPr>
          <a:xfrm>
            <a:off x="7086306" y="1452251"/>
            <a:ext cx="4428280" cy="109441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Status marked as </a:t>
            </a:r>
            <a:r>
              <a:rPr lang="en-US" sz="2000" b="1">
                <a:solidFill>
                  <a:schemeClr val="bg1"/>
                </a:solidFill>
                <a:latin typeface="Arial"/>
                <a:ea typeface="+mn-lt"/>
                <a:cs typeface="+mn-lt"/>
              </a:rPr>
              <a:t>Draft</a:t>
            </a:r>
          </a:p>
          <a:p>
            <a:endParaRPr lang="en-US" sz="800" b="1">
              <a:solidFill>
                <a:schemeClr val="tx1">
                  <a:lumMod val="95000"/>
                  <a:lumOff val="5000"/>
                </a:schemeClr>
              </a:solidFill>
              <a:latin typeface="Arial"/>
              <a:ea typeface="+mn-lt"/>
              <a:cs typeface="+mn-lt"/>
            </a:endParaRPr>
          </a:p>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Has </a:t>
            </a:r>
            <a:r>
              <a:rPr lang="en-US" sz="2000" b="1" i="1" u="sng">
                <a:solidFill>
                  <a:schemeClr val="bg1"/>
                </a:solidFill>
                <a:latin typeface="Arial"/>
                <a:ea typeface="+mn-lt"/>
                <a:cs typeface="+mn-lt"/>
              </a:rPr>
              <a:t>not</a:t>
            </a:r>
            <a:r>
              <a:rPr lang="en-US" sz="2000" b="1">
                <a:solidFill>
                  <a:schemeClr val="tx1">
                    <a:lumMod val="95000"/>
                    <a:lumOff val="5000"/>
                  </a:schemeClr>
                </a:solidFill>
                <a:latin typeface="Arial"/>
                <a:ea typeface="+mn-lt"/>
                <a:cs typeface="+mn-lt"/>
              </a:rPr>
              <a:t> been submitted to TDA</a:t>
            </a:r>
          </a:p>
        </p:txBody>
      </p:sp>
      <p:sp>
        <p:nvSpPr>
          <p:cNvPr id="17" name="Rectangle: Rounded Corners 16">
            <a:extLst>
              <a:ext uri="{FF2B5EF4-FFF2-40B4-BE49-F238E27FC236}">
                <a16:creationId xmlns:a16="http://schemas.microsoft.com/office/drawing/2014/main" id="{897B6FB3-2179-FA27-57DE-6F0557920DBC}"/>
              </a:ext>
            </a:extLst>
          </p:cNvPr>
          <p:cNvSpPr/>
          <p:nvPr/>
        </p:nvSpPr>
        <p:spPr>
          <a:xfrm>
            <a:off x="3138907" y="1549134"/>
            <a:ext cx="3138068" cy="62984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Confirmation appears</a:t>
            </a:r>
          </a:p>
        </p:txBody>
      </p:sp>
      <p:sp>
        <p:nvSpPr>
          <p:cNvPr id="18" name="Rectangle 17">
            <a:extLst>
              <a:ext uri="{FF2B5EF4-FFF2-40B4-BE49-F238E27FC236}">
                <a16:creationId xmlns:a16="http://schemas.microsoft.com/office/drawing/2014/main" id="{52D31C84-4AAE-8EC2-39EE-09E566887DFF}"/>
              </a:ext>
            </a:extLst>
          </p:cNvPr>
          <p:cNvSpPr/>
          <p:nvPr/>
        </p:nvSpPr>
        <p:spPr>
          <a:xfrm>
            <a:off x="673812" y="2456354"/>
            <a:ext cx="3948433" cy="440706"/>
          </a:xfrm>
          <a:prstGeom prst="rect">
            <a:avLst/>
          </a:prstGeom>
          <a:no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row: Left 15">
            <a:extLst>
              <a:ext uri="{FF2B5EF4-FFF2-40B4-BE49-F238E27FC236}">
                <a16:creationId xmlns:a16="http://schemas.microsoft.com/office/drawing/2014/main" id="{0748BDAF-13AF-90BC-4A05-D22EC515718B}"/>
              </a:ext>
            </a:extLst>
          </p:cNvPr>
          <p:cNvSpPr/>
          <p:nvPr/>
        </p:nvSpPr>
        <p:spPr>
          <a:xfrm rot="5400000">
            <a:off x="2134589" y="2949060"/>
            <a:ext cx="1031108" cy="64171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b="1">
              <a:solidFill>
                <a:schemeClr val="tx1"/>
              </a:solidFill>
              <a:latin typeface="Arial"/>
              <a:ea typeface="+mn-lt"/>
              <a:cs typeface="Arial"/>
            </a:endParaRPr>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1046955" y="3599214"/>
            <a:ext cx="3206377" cy="103369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a:solidFill>
                  <a:schemeClr val="tx1">
                    <a:lumMod val="95000"/>
                    <a:lumOff val="5000"/>
                  </a:schemeClr>
                </a:solidFill>
                <a:latin typeface="Arial"/>
                <a:ea typeface="+mn-lt"/>
                <a:cs typeface="+mn-lt"/>
              </a:rPr>
              <a:t> </a:t>
            </a:r>
          </a:p>
          <a:p>
            <a:pPr algn="ctr"/>
            <a:r>
              <a:rPr lang="en-US" sz="2000" b="1">
                <a:solidFill>
                  <a:schemeClr val="tx1">
                    <a:lumMod val="95000"/>
                    <a:lumOff val="5000"/>
                  </a:schemeClr>
                </a:solidFill>
                <a:latin typeface="Arial"/>
                <a:ea typeface="+mn-lt"/>
                <a:cs typeface="+mn-lt"/>
              </a:rPr>
              <a:t>Requisition # assigned to transaction</a:t>
            </a:r>
          </a:p>
          <a:p>
            <a:pPr algn="ctr"/>
            <a:endParaRPr lang="en-US" sz="800" b="1">
              <a:solidFill>
                <a:schemeClr val="tx1">
                  <a:lumMod val="95000"/>
                  <a:lumOff val="5000"/>
                </a:schemeClr>
              </a:solidFill>
              <a:latin typeface="Arial"/>
              <a:ea typeface="+mn-lt"/>
              <a:cs typeface="+mn-lt"/>
            </a:endParaRPr>
          </a:p>
        </p:txBody>
      </p:sp>
      <p:sp>
        <p:nvSpPr>
          <p:cNvPr id="19" name="Oval 18">
            <a:extLst>
              <a:ext uri="{FF2B5EF4-FFF2-40B4-BE49-F238E27FC236}">
                <a16:creationId xmlns:a16="http://schemas.microsoft.com/office/drawing/2014/main" id="{C544DFC5-13B5-A7F4-B7D1-0EB0D02EEC53}"/>
              </a:ext>
            </a:extLst>
          </p:cNvPr>
          <p:cNvSpPr/>
          <p:nvPr/>
        </p:nvSpPr>
        <p:spPr>
          <a:xfrm>
            <a:off x="5904161" y="2051503"/>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8</a:t>
            </a:r>
          </a:p>
        </p:txBody>
      </p:sp>
      <p:sp>
        <p:nvSpPr>
          <p:cNvPr id="20" name="Oval 19">
            <a:extLst>
              <a:ext uri="{FF2B5EF4-FFF2-40B4-BE49-F238E27FC236}">
                <a16:creationId xmlns:a16="http://schemas.microsoft.com/office/drawing/2014/main" id="{4E7BD4CB-CB55-AC48-2CE0-A85922018FCE}"/>
              </a:ext>
            </a:extLst>
          </p:cNvPr>
          <p:cNvSpPr/>
          <p:nvPr/>
        </p:nvSpPr>
        <p:spPr>
          <a:xfrm>
            <a:off x="3324867" y="2804669"/>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9</a:t>
            </a:r>
          </a:p>
        </p:txBody>
      </p:sp>
      <p:sp>
        <p:nvSpPr>
          <p:cNvPr id="21" name="Oval 20">
            <a:extLst>
              <a:ext uri="{FF2B5EF4-FFF2-40B4-BE49-F238E27FC236}">
                <a16:creationId xmlns:a16="http://schemas.microsoft.com/office/drawing/2014/main" id="{4FEDE1BC-C5DE-4903-B7B1-323675DBFEC0}"/>
              </a:ext>
            </a:extLst>
          </p:cNvPr>
          <p:cNvSpPr/>
          <p:nvPr/>
        </p:nvSpPr>
        <p:spPr>
          <a:xfrm>
            <a:off x="9903532" y="3797133"/>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10</a:t>
            </a:r>
          </a:p>
        </p:txBody>
      </p:sp>
    </p:spTree>
    <p:extLst>
      <p:ext uri="{BB962C8B-B14F-4D97-AF65-F5344CB8AC3E}">
        <p14:creationId xmlns:p14="http://schemas.microsoft.com/office/powerpoint/2010/main" val="994859441"/>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DB8737-723D-3251-2E35-8BDD35039D35}"/>
              </a:ext>
            </a:extLst>
          </p:cNvPr>
          <p:cNvPicPr>
            <a:picLocks noChangeAspect="1"/>
          </p:cNvPicPr>
          <p:nvPr/>
        </p:nvPicPr>
        <p:blipFill>
          <a:blip r:embed="rId3"/>
          <a:stretch>
            <a:fillRect/>
          </a:stretch>
        </p:blipFill>
        <p:spPr>
          <a:xfrm>
            <a:off x="655562" y="1349330"/>
            <a:ext cx="10700657" cy="348596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 As Draft</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3942813" y="4006619"/>
            <a:ext cx="3738162" cy="11793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solidFill>
                  <a:schemeClr val="tx1">
                    <a:lumMod val="95000"/>
                    <a:lumOff val="5000"/>
                  </a:schemeClr>
                </a:solidFill>
                <a:latin typeface="Arial"/>
                <a:ea typeface="+mn-lt"/>
                <a:cs typeface="+mn-lt"/>
              </a:rPr>
              <a:t> </a:t>
            </a:r>
            <a:r>
              <a:rPr lang="en-US" sz="2000" b="1">
                <a:solidFill>
                  <a:schemeClr val="tx1">
                    <a:lumMod val="95000"/>
                    <a:lumOff val="5000"/>
                  </a:schemeClr>
                </a:solidFill>
                <a:latin typeface="Arial"/>
                <a:ea typeface="+mn-lt"/>
                <a:cs typeface="+mn-lt"/>
              </a:rPr>
              <a:t>Print to conduct Quality Assurance Review</a:t>
            </a: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5" name="Oval 4">
            <a:extLst>
              <a:ext uri="{FF2B5EF4-FFF2-40B4-BE49-F238E27FC236}">
                <a16:creationId xmlns:a16="http://schemas.microsoft.com/office/drawing/2014/main" id="{D3469DA6-8195-22F4-5A76-C7BBD80BB9D3}"/>
              </a:ext>
            </a:extLst>
          </p:cNvPr>
          <p:cNvSpPr/>
          <p:nvPr/>
        </p:nvSpPr>
        <p:spPr>
          <a:xfrm>
            <a:off x="9879494" y="480282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11</a:t>
            </a:r>
          </a:p>
        </p:txBody>
      </p:sp>
      <p:sp>
        <p:nvSpPr>
          <p:cNvPr id="7" name="Arrow: Left 6">
            <a:extLst>
              <a:ext uri="{FF2B5EF4-FFF2-40B4-BE49-F238E27FC236}">
                <a16:creationId xmlns:a16="http://schemas.microsoft.com/office/drawing/2014/main" id="{8F00CBE5-0679-09BF-1D52-E73CE72C03C8}"/>
              </a:ext>
            </a:extLst>
          </p:cNvPr>
          <p:cNvSpPr/>
          <p:nvPr/>
        </p:nvSpPr>
        <p:spPr>
          <a:xfrm flipH="1">
            <a:off x="8230169" y="4281924"/>
            <a:ext cx="1720064" cy="752802"/>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27432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lumMod val="95000"/>
                    <a:lumOff val="5000"/>
                  </a:schemeClr>
                </a:solidFill>
                <a:latin typeface="Arial"/>
                <a:cs typeface="Arial"/>
              </a:rPr>
              <a:t>Click Print</a:t>
            </a:r>
          </a:p>
        </p:txBody>
      </p:sp>
    </p:spTree>
    <p:extLst>
      <p:ext uri="{BB962C8B-B14F-4D97-AF65-F5344CB8AC3E}">
        <p14:creationId xmlns:p14="http://schemas.microsoft.com/office/powerpoint/2010/main" val="77930912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Course Objectives and Outcomes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689174" y="1149597"/>
            <a:ext cx="10279073" cy="476093"/>
          </a:xfrm>
        </p:spPr>
        <p:txBody>
          <a:bodyPr lIns="91440" tIns="45720" rIns="91440" bIns="45720" anchor="t"/>
          <a:lstStyle/>
          <a:p>
            <a:r>
              <a:rPr lang="en-US" sz="2800">
                <a:solidFill>
                  <a:srgbClr val="404040"/>
                </a:solidFill>
                <a:latin typeface="Arial"/>
                <a:cs typeface="Arial"/>
              </a:rPr>
              <a:t>By the end of this course, participants will be able to:</a:t>
            </a:r>
          </a:p>
          <a:p>
            <a:endParaRPr lang="en-US"/>
          </a:p>
        </p:txBody>
      </p:sp>
      <p:sp>
        <p:nvSpPr>
          <p:cNvPr id="4" name="Text Placeholder 3">
            <a:extLst>
              <a:ext uri="{FF2B5EF4-FFF2-40B4-BE49-F238E27FC236}">
                <a16:creationId xmlns:a16="http://schemas.microsoft.com/office/drawing/2014/main" id="{A4D85ED8-FF86-4DC4-AE7F-CC69EFF8EDB7}"/>
              </a:ext>
            </a:extLst>
          </p:cNvPr>
          <p:cNvSpPr>
            <a:spLocks noGrp="1"/>
          </p:cNvSpPr>
          <p:nvPr>
            <p:ph type="body" sz="quarter" idx="15"/>
          </p:nvPr>
        </p:nvSpPr>
        <p:spPr>
          <a:xfrm>
            <a:off x="689632" y="1725329"/>
            <a:ext cx="10820016" cy="4110489"/>
          </a:xfrm>
        </p:spPr>
        <p:txBody>
          <a:bodyPr lIns="91440" tIns="45720" rIns="91440" bIns="45720" anchor="t"/>
          <a:lstStyle/>
          <a:p>
            <a:pPr marL="457200" indent="-457200">
              <a:buFont typeface="Wingdings" panose="05000000000000000000" pitchFamily="2" charset="2"/>
              <a:buChar char="q"/>
            </a:pPr>
            <a:r>
              <a:rPr lang="en-US" sz="2600">
                <a:latin typeface="Arial"/>
                <a:cs typeface="Arial"/>
              </a:rPr>
              <a:t>Understand WBSCM Requisition Terminology and Acronyms </a:t>
            </a:r>
            <a:br>
              <a:rPr lang="en-US" sz="2600">
                <a:latin typeface="Arial"/>
                <a:cs typeface="Arial"/>
              </a:rPr>
            </a:br>
            <a:br>
              <a:rPr lang="en-US" sz="2600"/>
            </a:br>
            <a:endParaRPr lang="en-US" sz="2600"/>
          </a:p>
          <a:p>
            <a:pPr marL="457200" indent="-457200">
              <a:buFont typeface="Wingdings" panose="05000000000000000000" pitchFamily="2" charset="2"/>
              <a:buChar char="q"/>
            </a:pPr>
            <a:r>
              <a:rPr lang="en-US" sz="2600">
                <a:latin typeface="Arial"/>
                <a:cs typeface="Arial"/>
              </a:rPr>
              <a:t>Understand how to create a Processing Diversion requisition via Extended Search for items to be ordered (including quantities, delivery location, and delivery dates). </a:t>
            </a:r>
            <a:br>
              <a:rPr lang="en-US" sz="2600">
                <a:latin typeface="Arial"/>
                <a:cs typeface="Arial"/>
              </a:rPr>
            </a:br>
            <a:br>
              <a:rPr lang="en-US" sz="2600">
                <a:latin typeface="Arial"/>
                <a:cs typeface="+mn-cs"/>
              </a:rPr>
            </a:br>
            <a:endParaRPr lang="en-US" sz="26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Tree>
    <p:extLst>
      <p:ext uri="{BB962C8B-B14F-4D97-AF65-F5344CB8AC3E}">
        <p14:creationId xmlns:p14="http://schemas.microsoft.com/office/powerpoint/2010/main" val="1556135901"/>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723326"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Quality Assurance Checks</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779172" y="1502423"/>
            <a:ext cx="6866631" cy="4278094"/>
          </a:xfrm>
          <a:prstGeom prst="rect">
            <a:avLst/>
          </a:prstGeom>
          <a:noFill/>
        </p:spPr>
        <p:txBody>
          <a:bodyPr wrap="square" lIns="91440" tIns="45720" rIns="91440" bIns="45720" rtlCol="0" anchor="t">
            <a:spAutoFit/>
          </a:bodyPr>
          <a:lstStyle/>
          <a:p>
            <a:pPr lvl="0" algn="ctr" rtl="0"/>
            <a:endParaRPr lang="en-US" sz="4000" b="1" u="sng">
              <a:solidFill>
                <a:schemeClr val="bg1"/>
              </a:solidFill>
              <a:latin typeface="Arial"/>
              <a:cs typeface="Arial"/>
            </a:endParaRPr>
          </a:p>
          <a:p>
            <a:pPr lvl="0" algn="ctr" rtl="0"/>
            <a:r>
              <a:rPr lang="en-US" sz="3200" b="1" u="sng">
                <a:solidFill>
                  <a:schemeClr val="bg1"/>
                </a:solidFill>
                <a:latin typeface="Arial"/>
                <a:cs typeface="Arial"/>
              </a:rPr>
              <a:t> </a:t>
            </a:r>
          </a:p>
          <a:p>
            <a:pPr lvl="0" algn="ctr" rtl="0"/>
            <a:r>
              <a:rPr lang="en-US" sz="4000" b="1" u="sng">
                <a:solidFill>
                  <a:schemeClr val="bg1"/>
                </a:solidFill>
                <a:latin typeface="Arial"/>
                <a:cs typeface="Arial"/>
              </a:rPr>
              <a:t>Quality Assurance: </a:t>
            </a:r>
            <a:br>
              <a:rPr lang="en-US" sz="4000">
                <a:solidFill>
                  <a:schemeClr val="bg1"/>
                </a:solidFill>
                <a:latin typeface="Arial"/>
                <a:cs typeface="Arial"/>
              </a:rPr>
            </a:br>
            <a:r>
              <a:rPr lang="en-US" sz="4000">
                <a:solidFill>
                  <a:schemeClr val="bg1"/>
                </a:solidFill>
                <a:latin typeface="Arial"/>
                <a:cs typeface="Arial"/>
              </a:rPr>
              <a:t>Identifying errors </a:t>
            </a:r>
            <a:r>
              <a:rPr lang="en-US" sz="4000" i="1" u="sng">
                <a:solidFill>
                  <a:srgbClr val="FFFF00"/>
                </a:solidFill>
                <a:latin typeface="Arial"/>
                <a:cs typeface="Arial"/>
              </a:rPr>
              <a:t>before</a:t>
            </a:r>
            <a:r>
              <a:rPr lang="en-US" sz="4000">
                <a:solidFill>
                  <a:schemeClr val="bg1"/>
                </a:solidFill>
                <a:latin typeface="Arial"/>
                <a:cs typeface="Arial"/>
              </a:rPr>
              <a:t> submission</a:t>
            </a:r>
          </a:p>
          <a:p>
            <a:pPr lvl="0" rtl="0"/>
            <a:endParaRPr lang="en-US" sz="4000">
              <a:solidFill>
                <a:schemeClr val="bg1"/>
              </a:solidFill>
              <a:latin typeface="Arial"/>
              <a:cs typeface="Arial"/>
            </a:endParaRPr>
          </a:p>
          <a:p>
            <a:pPr lvl="0" algn="ctr" rtl="0"/>
            <a:endParaRPr lang="en-US" sz="3200">
              <a:solidFill>
                <a:schemeClr val="bg1"/>
              </a:solidFill>
              <a:latin typeface="Arial"/>
              <a:cs typeface="Arial"/>
            </a:endParaRP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1857701682"/>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Conduct Quality Assurance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1518208" y="1481844"/>
            <a:ext cx="10016824" cy="4039567"/>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solidFill>
                  <a:schemeClr val="tx1">
                    <a:lumMod val="95000"/>
                    <a:lumOff val="5000"/>
                  </a:schemeClr>
                </a:solidFill>
                <a:latin typeface="Arial"/>
                <a:cs typeface="Arial"/>
              </a:rPr>
              <a:t>Select additional staff members to conduct Quality Assurance Checks</a:t>
            </a:r>
            <a:br>
              <a:rPr lang="en-US" sz="2600">
                <a:solidFill>
                  <a:schemeClr val="tx1">
                    <a:lumMod val="95000"/>
                    <a:lumOff val="5000"/>
                  </a:schemeClr>
                </a:solidFill>
                <a:latin typeface="Arial"/>
                <a:cs typeface="Arial"/>
              </a:rPr>
            </a:br>
            <a:r>
              <a:rPr lang="en-US" sz="2000">
                <a:solidFill>
                  <a:schemeClr val="tx1">
                    <a:lumMod val="95000"/>
                    <a:lumOff val="5000"/>
                  </a:schemeClr>
                </a:solidFill>
                <a:latin typeface="Arial"/>
                <a:cs typeface="Arial"/>
              </a:rPr>
              <a:t>  </a:t>
            </a:r>
            <a:br>
              <a:rPr lang="en-US" sz="2100">
                <a:solidFill>
                  <a:schemeClr val="tx1">
                    <a:lumMod val="95000"/>
                    <a:lumOff val="5000"/>
                  </a:schemeClr>
                </a:solidFill>
                <a:latin typeface="Arial"/>
                <a:cs typeface="Arial"/>
              </a:rPr>
            </a:br>
            <a:r>
              <a:rPr lang="en-US" sz="2100">
                <a:solidFill>
                  <a:schemeClr val="tx1">
                    <a:lumMod val="95000"/>
                    <a:lumOff val="5000"/>
                  </a:schemeClr>
                </a:solidFill>
                <a:latin typeface="Arial"/>
                <a:cs typeface="Arial"/>
              </a:rPr>
              <a:t> </a:t>
            </a:r>
            <a:br>
              <a:rPr lang="en-US" sz="2600">
                <a:solidFill>
                  <a:schemeClr val="tx1">
                    <a:lumMod val="95000"/>
                    <a:lumOff val="5000"/>
                  </a:schemeClr>
                </a:solidFill>
                <a:latin typeface="Arial"/>
                <a:cs typeface="Arial"/>
              </a:rPr>
            </a:br>
            <a:r>
              <a:rPr lang="en-US" sz="2500">
                <a:solidFill>
                  <a:schemeClr val="tx1">
                    <a:lumMod val="95000"/>
                    <a:lumOff val="5000"/>
                  </a:schemeClr>
                </a:solidFill>
                <a:latin typeface="Arial"/>
                <a:cs typeface="Arial"/>
              </a:rPr>
              <a:t>Use Requisition Checklist for guidance</a:t>
            </a:r>
            <a:br>
              <a:rPr lang="en-US" sz="2450">
                <a:solidFill>
                  <a:schemeClr val="tx1">
                    <a:lumMod val="95000"/>
                    <a:lumOff val="5000"/>
                  </a:schemeClr>
                </a:solidFill>
                <a:latin typeface="Arial"/>
                <a:cs typeface="Arial"/>
              </a:rPr>
            </a:br>
            <a:r>
              <a:rPr lang="en-US" sz="2450">
                <a:solidFill>
                  <a:schemeClr val="tx1">
                    <a:lumMod val="95000"/>
                    <a:lumOff val="5000"/>
                  </a:schemeClr>
                </a:solidFill>
                <a:latin typeface="Arial"/>
                <a:cs typeface="Arial"/>
              </a:rPr>
              <a:t> </a:t>
            </a:r>
            <a:br>
              <a:rPr lang="en-US" sz="1900">
                <a:solidFill>
                  <a:schemeClr val="tx1">
                    <a:lumMod val="95000"/>
                    <a:lumOff val="5000"/>
                  </a:schemeClr>
                </a:solidFill>
                <a:latin typeface="Arial"/>
                <a:cs typeface="Arial"/>
              </a:rPr>
            </a:br>
            <a:r>
              <a:rPr lang="en-US" sz="1900">
                <a:solidFill>
                  <a:schemeClr val="tx1">
                    <a:lumMod val="95000"/>
                    <a:lumOff val="5000"/>
                  </a:schemeClr>
                </a:solidFill>
                <a:latin typeface="Arial"/>
                <a:cs typeface="Arial"/>
              </a:rPr>
              <a:t> </a:t>
            </a:r>
            <a:br>
              <a:rPr lang="en-US" sz="2450">
                <a:solidFill>
                  <a:schemeClr val="tx1">
                    <a:lumMod val="95000"/>
                    <a:lumOff val="5000"/>
                  </a:schemeClr>
                </a:solidFill>
                <a:latin typeface="Arial"/>
                <a:cs typeface="Arial"/>
              </a:rPr>
            </a:br>
            <a:r>
              <a:rPr lang="en-US" sz="2500">
                <a:solidFill>
                  <a:schemeClr val="tx1">
                    <a:lumMod val="95000"/>
                    <a:lumOff val="5000"/>
                  </a:schemeClr>
                </a:solidFill>
                <a:latin typeface="Arial"/>
                <a:cs typeface="Arial"/>
              </a:rPr>
              <a:t>Staff should check requisitions for:</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Quantities</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Unit of Measure</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Ship-To Location</a:t>
            </a:r>
          </a:p>
          <a:p>
            <a:pPr marL="1028700" indent="-457200">
              <a:buFont typeface="Wingdings" panose="05000000000000000000" pitchFamily="2" charset="2"/>
              <a:buChar char="q"/>
            </a:pPr>
            <a:r>
              <a:rPr lang="en-US" sz="2450">
                <a:solidFill>
                  <a:schemeClr val="tx1">
                    <a:lumMod val="95000"/>
                    <a:lumOff val="5000"/>
                  </a:schemeClr>
                </a:solidFill>
                <a:latin typeface="Arial"/>
                <a:cs typeface="Arial"/>
              </a:rPr>
              <a:t>Delivery Dates to selected Ship-To Location</a:t>
            </a:r>
          </a:p>
        </p:txBody>
      </p:sp>
      <p:sp>
        <p:nvSpPr>
          <p:cNvPr id="8" name="Rectangle: Rounded Corners 7">
            <a:extLst>
              <a:ext uri="{FF2B5EF4-FFF2-40B4-BE49-F238E27FC236}">
                <a16:creationId xmlns:a16="http://schemas.microsoft.com/office/drawing/2014/main" id="{99AFF06E-B831-305E-CE9A-92884AF4C760}"/>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9" name="Hexagon 18">
            <a:extLst>
              <a:ext uri="{FF2B5EF4-FFF2-40B4-BE49-F238E27FC236}">
                <a16:creationId xmlns:a16="http://schemas.microsoft.com/office/drawing/2014/main" id="{48B7CFC8-B049-5A97-2F4E-5638A5AB1C9C}"/>
              </a:ext>
            </a:extLst>
          </p:cNvPr>
          <p:cNvSpPr/>
          <p:nvPr/>
        </p:nvSpPr>
        <p:spPr>
          <a:xfrm rot="16200000">
            <a:off x="733851" y="1307068"/>
            <a:ext cx="638175" cy="794753"/>
          </a:xfrm>
          <a:prstGeom prst="hexagon">
            <a:avLst/>
          </a:prstGeom>
          <a:solidFill>
            <a:schemeClr val="tx2"/>
          </a:solidFill>
          <a:ln w="19050">
            <a:solidFill>
              <a:schemeClr val="tx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800" b="1"/>
              <a:t>1</a:t>
            </a:r>
          </a:p>
        </p:txBody>
      </p:sp>
      <p:sp>
        <p:nvSpPr>
          <p:cNvPr id="20" name="Hexagon 19">
            <a:extLst>
              <a:ext uri="{FF2B5EF4-FFF2-40B4-BE49-F238E27FC236}">
                <a16:creationId xmlns:a16="http://schemas.microsoft.com/office/drawing/2014/main" id="{E1F36C5B-6B5D-A1B2-2D08-7EEFCF7D84FC}"/>
              </a:ext>
            </a:extLst>
          </p:cNvPr>
          <p:cNvSpPr/>
          <p:nvPr/>
        </p:nvSpPr>
        <p:spPr>
          <a:xfrm rot="16200000">
            <a:off x="733849" y="2344996"/>
            <a:ext cx="638175" cy="794753"/>
          </a:xfrm>
          <a:prstGeom prst="hexagon">
            <a:avLst/>
          </a:prstGeom>
          <a:solidFill>
            <a:schemeClr val="tx2"/>
          </a:solidFill>
          <a:ln w="19050">
            <a:solidFill>
              <a:schemeClr val="tx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800" b="1"/>
              <a:t>2</a:t>
            </a:r>
          </a:p>
        </p:txBody>
      </p:sp>
      <p:sp>
        <p:nvSpPr>
          <p:cNvPr id="21" name="Hexagon 20">
            <a:extLst>
              <a:ext uri="{FF2B5EF4-FFF2-40B4-BE49-F238E27FC236}">
                <a16:creationId xmlns:a16="http://schemas.microsoft.com/office/drawing/2014/main" id="{66D0078C-41C3-2FEF-B0F6-6FA1851C3114}"/>
              </a:ext>
            </a:extLst>
          </p:cNvPr>
          <p:cNvSpPr/>
          <p:nvPr/>
        </p:nvSpPr>
        <p:spPr>
          <a:xfrm rot="16200000">
            <a:off x="733850" y="3382925"/>
            <a:ext cx="638175" cy="794753"/>
          </a:xfrm>
          <a:prstGeom prst="hexagon">
            <a:avLst/>
          </a:prstGeom>
          <a:solidFill>
            <a:schemeClr val="tx2"/>
          </a:solidFill>
          <a:ln w="19050">
            <a:solidFill>
              <a:schemeClr val="tx1"/>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800" b="1"/>
              <a:t>3</a:t>
            </a:r>
          </a:p>
        </p:txBody>
      </p:sp>
    </p:spTree>
    <p:extLst>
      <p:ext uri="{BB962C8B-B14F-4D97-AF65-F5344CB8AC3E}">
        <p14:creationId xmlns:p14="http://schemas.microsoft.com/office/powerpoint/2010/main" val="941206652"/>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E50D0B8-8192-A0A9-EBA7-F8D08B802593}"/>
              </a:ext>
            </a:extLst>
          </p:cNvPr>
          <p:cNvSpPr txBox="1"/>
          <p:nvPr/>
        </p:nvSpPr>
        <p:spPr>
          <a:xfrm>
            <a:off x="809370" y="1456393"/>
            <a:ext cx="5444286" cy="4555093"/>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tx1">
                  <a:lumMod val="95000"/>
                  <a:lumOff val="5000"/>
                </a:schemeClr>
              </a:solidFill>
              <a:latin typeface="Arial"/>
              <a:cs typeface="Arial"/>
            </a:endParaRPr>
          </a:p>
          <a:p>
            <a:pPr marL="457200" indent="-457200">
              <a:buFont typeface="Arial" panose="020B0604020202020204" pitchFamily="34" charset="0"/>
              <a:buChar char="•"/>
            </a:pPr>
            <a:r>
              <a:rPr lang="en-US" sz="2600">
                <a:solidFill>
                  <a:schemeClr val="tx1">
                    <a:lumMod val="95000"/>
                    <a:lumOff val="5000"/>
                  </a:schemeClr>
                </a:solidFill>
                <a:latin typeface="Arial"/>
                <a:cs typeface="Arial"/>
              </a:rPr>
              <a:t>Retrieve the printed PDF for each Direct Delivery Requisition in Draft status.</a:t>
            </a:r>
          </a:p>
          <a:p>
            <a:pPr marL="457200" indent="-457200">
              <a:buFont typeface="Arial" panose="020B0604020202020204" pitchFamily="34" charset="0"/>
              <a:buChar char="•"/>
            </a:pPr>
            <a:endParaRPr lang="en-US" sz="2600">
              <a:solidFill>
                <a:schemeClr val="tx1">
                  <a:lumMod val="95000"/>
                  <a:lumOff val="5000"/>
                </a:schemeClr>
              </a:solidFill>
              <a:latin typeface="Arial"/>
              <a:cs typeface="Arial"/>
            </a:endParaRPr>
          </a:p>
          <a:p>
            <a:pPr marL="457200" indent="-457200">
              <a:buFont typeface="Arial" panose="020B0604020202020204" pitchFamily="34" charset="0"/>
              <a:buChar char="•"/>
            </a:pPr>
            <a:r>
              <a:rPr lang="en-US" sz="2600">
                <a:solidFill>
                  <a:schemeClr val="tx1">
                    <a:lumMod val="95000"/>
                    <a:lumOff val="5000"/>
                  </a:schemeClr>
                </a:solidFill>
                <a:latin typeface="Arial"/>
                <a:cs typeface="Arial"/>
              </a:rPr>
              <a:t>Follow the steps in the next slides to identify errors</a:t>
            </a:r>
            <a:br>
              <a:rPr lang="en-US" sz="2600">
                <a:solidFill>
                  <a:schemeClr val="tx1">
                    <a:lumMod val="95000"/>
                    <a:lumOff val="5000"/>
                  </a:schemeClr>
                </a:solidFill>
                <a:latin typeface="Arial"/>
                <a:cs typeface="Arial"/>
              </a:rPr>
            </a:br>
            <a:endParaRPr lang="en-US" sz="2600">
              <a:solidFill>
                <a:schemeClr val="tx1">
                  <a:lumMod val="95000"/>
                  <a:lumOff val="5000"/>
                </a:schemeClr>
              </a:solidFill>
              <a:latin typeface="Arial"/>
              <a:cs typeface="Arial"/>
            </a:endParaRPr>
          </a:p>
          <a:p>
            <a:pPr marL="457200" indent="-457200">
              <a:buFont typeface="Arial" panose="020B0604020202020204" pitchFamily="34" charset="0"/>
              <a:buChar char="•"/>
            </a:pPr>
            <a:r>
              <a:rPr lang="en-US" sz="2600">
                <a:solidFill>
                  <a:schemeClr val="tx1">
                    <a:lumMod val="95000"/>
                    <a:lumOff val="5000"/>
                  </a:schemeClr>
                </a:solidFill>
                <a:latin typeface="Arial"/>
                <a:cs typeface="Arial"/>
              </a:rPr>
              <a:t>Mark errors on print out to correct in WBSCM later.</a:t>
            </a:r>
          </a:p>
          <a:p>
            <a:pPr marL="457200" indent="-457200">
              <a:buFont typeface="Arial" panose="020B0604020202020204" pitchFamily="34" charset="0"/>
              <a:buChar char="•"/>
            </a:pPr>
            <a:endParaRPr lang="en-US" sz="2800">
              <a:solidFill>
                <a:schemeClr val="tx1">
                  <a:lumMod val="95000"/>
                  <a:lumOff val="5000"/>
                </a:schemeClr>
              </a:solidFill>
              <a:latin typeface="Arial"/>
              <a:cs typeface="Arial"/>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Oval 3">
            <a:extLst>
              <a:ext uri="{FF2B5EF4-FFF2-40B4-BE49-F238E27FC236}">
                <a16:creationId xmlns:a16="http://schemas.microsoft.com/office/drawing/2014/main" id="{893C653A-0D12-0287-B145-8B30FBEC645A}"/>
              </a:ext>
            </a:extLst>
          </p:cNvPr>
          <p:cNvSpPr/>
          <p:nvPr/>
        </p:nvSpPr>
        <p:spPr>
          <a:xfrm>
            <a:off x="634571" y="1448417"/>
            <a:ext cx="619933" cy="555357"/>
          </a:xfrm>
          <a:prstGeom prst="ellipse">
            <a:avLst/>
          </a:prstGeom>
          <a:solidFill>
            <a:srgbClr val="7030A0"/>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pic>
        <p:nvPicPr>
          <p:cNvPr id="26" name="Picture 25">
            <a:extLst>
              <a:ext uri="{FF2B5EF4-FFF2-40B4-BE49-F238E27FC236}">
                <a16:creationId xmlns:a16="http://schemas.microsoft.com/office/drawing/2014/main" id="{12FF7A5A-A6FD-BF80-379B-059481621588}"/>
              </a:ext>
            </a:extLst>
          </p:cNvPr>
          <p:cNvPicPr>
            <a:picLocks noChangeAspect="1"/>
          </p:cNvPicPr>
          <p:nvPr/>
        </p:nvPicPr>
        <p:blipFill rotWithShape="1">
          <a:blip r:embed="rId3"/>
          <a:srcRect t="3348"/>
          <a:stretch/>
        </p:blipFill>
        <p:spPr>
          <a:xfrm rot="1130626">
            <a:off x="6053881" y="2086352"/>
            <a:ext cx="5399396" cy="3295172"/>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Tree>
    <p:extLst>
      <p:ext uri="{BB962C8B-B14F-4D97-AF65-F5344CB8AC3E}">
        <p14:creationId xmlns:p14="http://schemas.microsoft.com/office/powerpoint/2010/main" val="1987233347"/>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6610B-E10C-FDCC-F8DD-D975618DC322}"/>
              </a:ext>
            </a:extLst>
          </p:cNvPr>
          <p:cNvPicPr>
            <a:picLocks noChangeAspect="1"/>
          </p:cNvPicPr>
          <p:nvPr/>
        </p:nvPicPr>
        <p:blipFill>
          <a:blip r:embed="rId3"/>
          <a:stretch>
            <a:fillRect/>
          </a:stretch>
        </p:blipFill>
        <p:spPr>
          <a:xfrm>
            <a:off x="655562" y="1349330"/>
            <a:ext cx="11058651" cy="360259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40274" y="328658"/>
            <a:ext cx="11073939" cy="848633"/>
          </a:xfrm>
          <a:ln w="28575">
            <a:solidFill>
              <a:schemeClr val="tx1"/>
            </a:solidFill>
          </a:ln>
        </p:spPr>
        <p:txBody>
          <a:bodyPr lIns="91440" tIns="45720" rIns="91440" bIns="45720" anchor="t"/>
          <a:lstStyle/>
          <a:p>
            <a:pPr algn="ctr"/>
            <a:r>
              <a:rPr lang="en-US" sz="4400" dirty="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3817466" y="4125846"/>
            <a:ext cx="4926483" cy="181257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Check </a:t>
            </a:r>
            <a:r>
              <a:rPr lang="en-US" sz="2000" b="1">
                <a:solidFill>
                  <a:schemeClr val="bg1"/>
                </a:solidFill>
                <a:latin typeface="Arial"/>
                <a:ea typeface="+mn-lt"/>
                <a:cs typeface="+mn-lt"/>
              </a:rPr>
              <a:t>material description </a:t>
            </a:r>
            <a:r>
              <a:rPr lang="en-US" sz="2000" b="1">
                <a:solidFill>
                  <a:schemeClr val="tx1">
                    <a:lumMod val="95000"/>
                    <a:lumOff val="5000"/>
                  </a:schemeClr>
                </a:solidFill>
                <a:latin typeface="Arial"/>
                <a:ea typeface="+mn-lt"/>
                <a:cs typeface="+mn-lt"/>
              </a:rPr>
              <a:t>and </a:t>
            </a:r>
            <a:r>
              <a:rPr lang="en-US" sz="2000" b="1">
                <a:solidFill>
                  <a:schemeClr val="bg1"/>
                </a:solidFill>
                <a:latin typeface="Arial"/>
                <a:ea typeface="+mn-lt"/>
                <a:cs typeface="+mn-lt"/>
              </a:rPr>
              <a:t>product number </a:t>
            </a:r>
            <a:r>
              <a:rPr lang="en-US" sz="2000" b="1">
                <a:solidFill>
                  <a:schemeClr val="tx1">
                    <a:lumMod val="95000"/>
                    <a:lumOff val="5000"/>
                  </a:schemeClr>
                </a:solidFill>
                <a:latin typeface="Arial"/>
                <a:ea typeface="+mn-lt"/>
                <a:cs typeface="+mn-lt"/>
              </a:rPr>
              <a:t>for each line item</a:t>
            </a:r>
            <a:br>
              <a:rPr lang="en-US" sz="2000" b="1">
                <a:solidFill>
                  <a:schemeClr val="tx1">
                    <a:lumMod val="95000"/>
                    <a:lumOff val="5000"/>
                  </a:schemeClr>
                </a:solidFill>
                <a:latin typeface="Arial"/>
                <a:ea typeface="+mn-lt"/>
                <a:cs typeface="+mn-lt"/>
              </a:rPr>
            </a:br>
            <a:r>
              <a:rPr lang="en-US" sz="1200" b="1">
                <a:solidFill>
                  <a:schemeClr val="tx1">
                    <a:lumMod val="95000"/>
                    <a:lumOff val="5000"/>
                  </a:schemeClr>
                </a:solidFill>
                <a:latin typeface="Arial"/>
                <a:ea typeface="+mn-lt"/>
                <a:cs typeface="+mn-lt"/>
              </a:rPr>
              <a:t> </a:t>
            </a:r>
          </a:p>
          <a:p>
            <a:pPr algn="ctr"/>
            <a:r>
              <a:rPr lang="en-US" sz="2000" b="1">
                <a:solidFill>
                  <a:schemeClr val="tx1">
                    <a:lumMod val="95000"/>
                    <a:lumOff val="5000"/>
                  </a:schemeClr>
                </a:solidFill>
                <a:latin typeface="Arial"/>
                <a:ea typeface="+mn-lt"/>
                <a:cs typeface="+mn-lt"/>
              </a:rPr>
              <a:t>Is this the product you want? </a:t>
            </a:r>
            <a:br>
              <a:rPr lang="en-US" sz="20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If “no”,  mark for correction.</a:t>
            </a:r>
          </a:p>
        </p:txBody>
      </p:sp>
      <p:sp>
        <p:nvSpPr>
          <p:cNvPr id="15" name="Rectangle 14">
            <a:extLst>
              <a:ext uri="{FF2B5EF4-FFF2-40B4-BE49-F238E27FC236}">
                <a16:creationId xmlns:a16="http://schemas.microsoft.com/office/drawing/2014/main" id="{8315F2B7-9B4B-B41A-1C20-6E7138A45832}"/>
              </a:ext>
            </a:extLst>
          </p:cNvPr>
          <p:cNvSpPr/>
          <p:nvPr/>
        </p:nvSpPr>
        <p:spPr>
          <a:xfrm>
            <a:off x="1390775" y="3186300"/>
            <a:ext cx="5971926" cy="30952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4320676" y="3433715"/>
            <a:ext cx="619933" cy="555357"/>
          </a:xfrm>
          <a:prstGeom prst="ellipse">
            <a:avLst/>
          </a:prstGeom>
          <a:solidFill>
            <a:srgbClr val="7030A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19" name="Rectangle 18">
            <a:extLst>
              <a:ext uri="{FF2B5EF4-FFF2-40B4-BE49-F238E27FC236}">
                <a16:creationId xmlns:a16="http://schemas.microsoft.com/office/drawing/2014/main" id="{539394BB-7549-975E-1E6F-E415AF9027C5}"/>
              </a:ext>
            </a:extLst>
          </p:cNvPr>
          <p:cNvSpPr/>
          <p:nvPr/>
        </p:nvSpPr>
        <p:spPr>
          <a:xfrm>
            <a:off x="7178716" y="2801239"/>
            <a:ext cx="409575" cy="438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box Checked with solid fill">
            <a:extLst>
              <a:ext uri="{FF2B5EF4-FFF2-40B4-BE49-F238E27FC236}">
                <a16:creationId xmlns:a16="http://schemas.microsoft.com/office/drawing/2014/main" id="{628B5868-5CB6-CFC0-5634-E2A04239F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5811" y="2581421"/>
            <a:ext cx="914400" cy="914400"/>
          </a:xfrm>
          <a:prstGeom prst="rect">
            <a:avLst/>
          </a:prstGeom>
          <a:effectLst>
            <a:outerShdw blurRad="63500" sx="102000" sy="102000" algn="ctr" rotWithShape="0">
              <a:prstClr val="black">
                <a:alpha val="40000"/>
              </a:prstClr>
            </a:outerShdw>
          </a:effectLst>
        </p:spPr>
      </p:pic>
      <p:cxnSp>
        <p:nvCxnSpPr>
          <p:cNvPr id="21" name="Straight Connector 20">
            <a:extLst>
              <a:ext uri="{FF2B5EF4-FFF2-40B4-BE49-F238E27FC236}">
                <a16:creationId xmlns:a16="http://schemas.microsoft.com/office/drawing/2014/main" id="{45059F9E-7463-9AAC-2C78-F63DE189B406}"/>
              </a:ext>
            </a:extLst>
          </p:cNvPr>
          <p:cNvCxnSpPr/>
          <p:nvPr/>
        </p:nvCxnSpPr>
        <p:spPr>
          <a:xfrm>
            <a:off x="4152900" y="5069822"/>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72627"/>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7ACF32-C3BA-1105-B6E5-EAC5570560FE}"/>
              </a:ext>
            </a:extLst>
          </p:cNvPr>
          <p:cNvPicPr>
            <a:picLocks noChangeAspect="1"/>
          </p:cNvPicPr>
          <p:nvPr/>
        </p:nvPicPr>
        <p:blipFill>
          <a:blip r:embed="rId3"/>
          <a:stretch>
            <a:fillRect/>
          </a:stretch>
        </p:blipFill>
        <p:spPr>
          <a:xfrm>
            <a:off x="691187" y="1658085"/>
            <a:ext cx="11058651" cy="360259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3817466" y="4125846"/>
            <a:ext cx="5783734" cy="186537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95000"/>
                    <a:lumOff val="5000"/>
                  </a:schemeClr>
                </a:solidFill>
                <a:latin typeface="Arial"/>
                <a:ea typeface="+mn-lt"/>
                <a:cs typeface="+mn-lt"/>
              </a:rPr>
              <a:t>Check </a:t>
            </a:r>
            <a:r>
              <a:rPr lang="en-US" sz="2000" b="1" dirty="0">
                <a:solidFill>
                  <a:schemeClr val="bg1"/>
                </a:solidFill>
                <a:latin typeface="Arial"/>
                <a:ea typeface="+mn-lt"/>
                <a:cs typeface="+mn-lt"/>
              </a:rPr>
              <a:t>Delivery Point </a:t>
            </a:r>
            <a:r>
              <a:rPr lang="en-US" sz="2000" b="1" dirty="0">
                <a:solidFill>
                  <a:schemeClr val="tx1">
                    <a:lumMod val="95000"/>
                    <a:lumOff val="5000"/>
                  </a:schemeClr>
                </a:solidFill>
                <a:latin typeface="Arial"/>
                <a:ea typeface="+mn-lt"/>
                <a:cs typeface="+mn-lt"/>
              </a:rPr>
              <a:t>for each line item</a:t>
            </a:r>
            <a:br>
              <a:rPr lang="en-US" sz="2000" b="1" dirty="0">
                <a:solidFill>
                  <a:schemeClr val="tx1">
                    <a:lumMod val="95000"/>
                    <a:lumOff val="5000"/>
                  </a:schemeClr>
                </a:solidFill>
                <a:latin typeface="Arial"/>
                <a:ea typeface="+mn-lt"/>
                <a:cs typeface="+mn-lt"/>
              </a:rPr>
            </a:br>
            <a:r>
              <a:rPr lang="en-US" sz="1200" b="1" dirty="0">
                <a:solidFill>
                  <a:schemeClr val="tx1">
                    <a:lumMod val="95000"/>
                    <a:lumOff val="5000"/>
                  </a:schemeClr>
                </a:solidFill>
                <a:latin typeface="Arial"/>
                <a:ea typeface="+mn-lt"/>
                <a:cs typeface="+mn-lt"/>
              </a:rPr>
              <a:t> </a:t>
            </a:r>
          </a:p>
          <a:p>
            <a:pPr algn="ctr"/>
            <a:r>
              <a:rPr lang="en-US" sz="2000" b="1" dirty="0">
                <a:solidFill>
                  <a:schemeClr val="tx1">
                    <a:lumMod val="95000"/>
                    <a:lumOff val="5000"/>
                  </a:schemeClr>
                </a:solidFill>
                <a:latin typeface="Arial"/>
                <a:ea typeface="+mn-lt"/>
                <a:cs typeface="+mn-lt"/>
              </a:rPr>
              <a:t>Is this the correct processor?</a:t>
            </a:r>
          </a:p>
          <a:p>
            <a:pPr algn="ctr"/>
            <a:r>
              <a:rPr lang="en-US" sz="2000" b="1" dirty="0">
                <a:solidFill>
                  <a:schemeClr val="tx1">
                    <a:lumMod val="95000"/>
                    <a:lumOff val="5000"/>
                  </a:schemeClr>
                </a:solidFill>
                <a:latin typeface="Arial"/>
                <a:ea typeface="+mn-lt"/>
                <a:cs typeface="+mn-lt"/>
              </a:rPr>
              <a:t>If “no”, mark for correction.</a:t>
            </a:r>
          </a:p>
        </p:txBody>
      </p:sp>
      <p:sp>
        <p:nvSpPr>
          <p:cNvPr id="15" name="Rectangle 14">
            <a:extLst>
              <a:ext uri="{FF2B5EF4-FFF2-40B4-BE49-F238E27FC236}">
                <a16:creationId xmlns:a16="http://schemas.microsoft.com/office/drawing/2014/main" id="{8315F2B7-9B4B-B41A-1C20-6E7138A45832}"/>
              </a:ext>
            </a:extLst>
          </p:cNvPr>
          <p:cNvSpPr/>
          <p:nvPr/>
        </p:nvSpPr>
        <p:spPr>
          <a:xfrm>
            <a:off x="1438275" y="3571441"/>
            <a:ext cx="6125364" cy="233755"/>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2520219" y="3639677"/>
            <a:ext cx="619933" cy="555357"/>
          </a:xfrm>
          <a:prstGeom prst="ellipse">
            <a:avLst/>
          </a:prstGeom>
          <a:solidFill>
            <a:srgbClr val="7030A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
        <p:nvSpPr>
          <p:cNvPr id="19" name="Rectangle 18">
            <a:extLst>
              <a:ext uri="{FF2B5EF4-FFF2-40B4-BE49-F238E27FC236}">
                <a16:creationId xmlns:a16="http://schemas.microsoft.com/office/drawing/2014/main" id="{539394BB-7549-975E-1E6F-E415AF9027C5}"/>
              </a:ext>
            </a:extLst>
          </p:cNvPr>
          <p:cNvSpPr/>
          <p:nvPr/>
        </p:nvSpPr>
        <p:spPr>
          <a:xfrm>
            <a:off x="7154064" y="3132513"/>
            <a:ext cx="409575" cy="438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box Checked with solid fill">
            <a:extLst>
              <a:ext uri="{FF2B5EF4-FFF2-40B4-BE49-F238E27FC236}">
                <a16:creationId xmlns:a16="http://schemas.microsoft.com/office/drawing/2014/main" id="{628B5868-5CB6-CFC0-5634-E2A04239F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0128" y="2885231"/>
            <a:ext cx="914400" cy="914400"/>
          </a:xfrm>
          <a:prstGeom prst="rect">
            <a:avLst/>
          </a:prstGeom>
        </p:spPr>
      </p:pic>
      <p:cxnSp>
        <p:nvCxnSpPr>
          <p:cNvPr id="21" name="Straight Connector 20">
            <a:extLst>
              <a:ext uri="{FF2B5EF4-FFF2-40B4-BE49-F238E27FC236}">
                <a16:creationId xmlns:a16="http://schemas.microsoft.com/office/drawing/2014/main" id="{45059F9E-7463-9AAC-2C78-F63DE189B406}"/>
              </a:ext>
            </a:extLst>
          </p:cNvPr>
          <p:cNvCxnSpPr/>
          <p:nvPr/>
        </p:nvCxnSpPr>
        <p:spPr>
          <a:xfrm>
            <a:off x="4657725" y="4879322"/>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050666"/>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99B61B-D784-92CF-CEF3-43C54101C82F}"/>
              </a:ext>
            </a:extLst>
          </p:cNvPr>
          <p:cNvPicPr>
            <a:picLocks noChangeAspect="1"/>
          </p:cNvPicPr>
          <p:nvPr/>
        </p:nvPicPr>
        <p:blipFill>
          <a:blip r:embed="rId3"/>
          <a:stretch>
            <a:fillRect/>
          </a:stretch>
        </p:blipFill>
        <p:spPr>
          <a:xfrm>
            <a:off x="686455" y="1451189"/>
            <a:ext cx="11058651" cy="360259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5" name="Rectangle 14">
            <a:extLst>
              <a:ext uri="{FF2B5EF4-FFF2-40B4-BE49-F238E27FC236}">
                <a16:creationId xmlns:a16="http://schemas.microsoft.com/office/drawing/2014/main" id="{8315F2B7-9B4B-B41A-1C20-6E7138A45832}"/>
              </a:ext>
            </a:extLst>
          </p:cNvPr>
          <p:cNvSpPr/>
          <p:nvPr/>
        </p:nvSpPr>
        <p:spPr>
          <a:xfrm>
            <a:off x="8343145" y="2765411"/>
            <a:ext cx="1254596" cy="1806589"/>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059F9E-7463-9AAC-2C78-F63DE189B406}"/>
              </a:ext>
            </a:extLst>
          </p:cNvPr>
          <p:cNvCxnSpPr/>
          <p:nvPr/>
        </p:nvCxnSpPr>
        <p:spPr>
          <a:xfrm>
            <a:off x="3750129" y="4682756"/>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39394BB-7549-975E-1E6F-E415AF9027C5}"/>
              </a:ext>
            </a:extLst>
          </p:cNvPr>
          <p:cNvSpPr/>
          <p:nvPr/>
        </p:nvSpPr>
        <p:spPr>
          <a:xfrm>
            <a:off x="9384898" y="2384511"/>
            <a:ext cx="409575" cy="438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box Checked with solid fill">
            <a:extLst>
              <a:ext uri="{FF2B5EF4-FFF2-40B4-BE49-F238E27FC236}">
                <a16:creationId xmlns:a16="http://schemas.microsoft.com/office/drawing/2014/main" id="{628B5868-5CB6-CFC0-5634-E2A04239F2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0539" y="2161683"/>
            <a:ext cx="914400" cy="869780"/>
          </a:xfrm>
          <a:prstGeom prst="rect">
            <a:avLst/>
          </a:prstGeom>
        </p:spPr>
      </p:pic>
      <p:sp>
        <p:nvSpPr>
          <p:cNvPr id="8" name="Rectangle: Rounded Corners 7">
            <a:extLst>
              <a:ext uri="{FF2B5EF4-FFF2-40B4-BE49-F238E27FC236}">
                <a16:creationId xmlns:a16="http://schemas.microsoft.com/office/drawing/2014/main" id="{AB035A6C-09D7-E2BB-96C1-13296B77E85D}"/>
              </a:ext>
            </a:extLst>
          </p:cNvPr>
          <p:cNvSpPr/>
          <p:nvPr/>
        </p:nvSpPr>
        <p:spPr>
          <a:xfrm>
            <a:off x="2209742" y="4028269"/>
            <a:ext cx="5793920" cy="231326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95000"/>
                    <a:lumOff val="5000"/>
                  </a:schemeClr>
                </a:solidFill>
                <a:latin typeface="Arial"/>
                <a:ea typeface="+mn-lt"/>
                <a:cs typeface="+mn-lt"/>
              </a:rPr>
              <a:t>Check </a:t>
            </a:r>
            <a:r>
              <a:rPr lang="en-US" sz="2000" b="1" dirty="0">
                <a:solidFill>
                  <a:schemeClr val="tx1"/>
                </a:solidFill>
                <a:latin typeface="Arial"/>
                <a:ea typeface="+mn-lt"/>
                <a:cs typeface="+mn-lt"/>
              </a:rPr>
              <a:t>Unit</a:t>
            </a:r>
            <a:r>
              <a:rPr lang="en-US" sz="2000" b="1" dirty="0">
                <a:solidFill>
                  <a:schemeClr val="tx1">
                    <a:lumMod val="95000"/>
                    <a:lumOff val="5000"/>
                  </a:schemeClr>
                </a:solidFill>
                <a:latin typeface="Arial"/>
                <a:ea typeface="+mn-lt"/>
                <a:cs typeface="+mn-lt"/>
              </a:rPr>
              <a:t> for each line item</a:t>
            </a:r>
            <a:br>
              <a:rPr lang="en-US" sz="2000" b="1" dirty="0">
                <a:latin typeface="Arial"/>
                <a:ea typeface="+mn-lt"/>
                <a:cs typeface="+mn-lt"/>
              </a:rPr>
            </a:br>
            <a:r>
              <a:rPr lang="en-US" sz="1200" b="1" dirty="0">
                <a:solidFill>
                  <a:schemeClr val="tx1">
                    <a:lumMod val="95000"/>
                    <a:lumOff val="5000"/>
                  </a:schemeClr>
                </a:solidFill>
                <a:latin typeface="Arial"/>
                <a:ea typeface="+mn-lt"/>
                <a:cs typeface="+mn-lt"/>
              </a:rPr>
              <a:t> </a:t>
            </a:r>
          </a:p>
          <a:p>
            <a:pPr algn="ctr"/>
            <a:r>
              <a:rPr lang="en-US" sz="800" b="1" dirty="0">
                <a:solidFill>
                  <a:schemeClr val="tx1">
                    <a:lumMod val="95000"/>
                    <a:lumOff val="5000"/>
                  </a:schemeClr>
                </a:solidFill>
                <a:latin typeface="Arial"/>
                <a:ea typeface="+mn-lt"/>
                <a:cs typeface="+mn-lt"/>
              </a:rPr>
              <a:t> </a:t>
            </a:r>
            <a:br>
              <a:rPr lang="en-US" sz="2000" b="1" dirty="0">
                <a:latin typeface="Arial"/>
                <a:ea typeface="+mn-lt"/>
                <a:cs typeface="+mn-lt"/>
              </a:rPr>
            </a:br>
            <a:r>
              <a:rPr lang="en-US" sz="2000" b="1" dirty="0">
                <a:solidFill>
                  <a:schemeClr val="tx1">
                    <a:lumMod val="95000"/>
                    <a:lumOff val="5000"/>
                  </a:schemeClr>
                </a:solidFill>
                <a:latin typeface="Arial"/>
                <a:ea typeface="+mn-lt"/>
                <a:cs typeface="+mn-lt"/>
              </a:rPr>
              <a:t>Confirm </a:t>
            </a:r>
            <a:r>
              <a:rPr lang="en-US" sz="2000" b="1" i="1" dirty="0">
                <a:solidFill>
                  <a:schemeClr val="bg1"/>
                </a:solidFill>
                <a:latin typeface="Arial"/>
                <a:ea typeface="+mn-lt"/>
                <a:cs typeface="+mn-lt"/>
              </a:rPr>
              <a:t>calculations for</a:t>
            </a:r>
            <a:r>
              <a:rPr lang="en-US" sz="2000" b="1" dirty="0">
                <a:solidFill>
                  <a:schemeClr val="tx1">
                    <a:lumMod val="95000"/>
                    <a:lumOff val="5000"/>
                  </a:schemeClr>
                </a:solidFill>
                <a:latin typeface="Arial"/>
                <a:ea typeface="+mn-lt"/>
                <a:cs typeface="+mn-lt"/>
              </a:rPr>
              <a:t> </a:t>
            </a:r>
            <a:r>
              <a:rPr lang="en-US" sz="2000" b="1" dirty="0">
                <a:solidFill>
                  <a:schemeClr val="bg1"/>
                </a:solidFill>
                <a:latin typeface="Arial"/>
                <a:ea typeface="+mn-lt"/>
                <a:cs typeface="+mn-lt"/>
              </a:rPr>
              <a:t>QTY</a:t>
            </a:r>
            <a:r>
              <a:rPr lang="en-US" sz="2000" b="1" dirty="0">
                <a:solidFill>
                  <a:schemeClr val="tx1">
                    <a:lumMod val="95000"/>
                    <a:lumOff val="5000"/>
                  </a:schemeClr>
                </a:solidFill>
                <a:latin typeface="Arial"/>
                <a:ea typeface="+mn-lt"/>
                <a:cs typeface="+mn-lt"/>
              </a:rPr>
              <a:t> use the </a:t>
            </a:r>
            <a:r>
              <a:rPr lang="en-US" sz="2000" b="1" i="1" dirty="0">
                <a:solidFill>
                  <a:schemeClr val="bg1"/>
                </a:solidFill>
                <a:latin typeface="Arial"/>
                <a:ea typeface="+mn-lt"/>
                <a:cs typeface="+mn-lt"/>
              </a:rPr>
              <a:t>correct unit of measure </a:t>
            </a:r>
            <a:r>
              <a:rPr lang="en-US" sz="2000" b="1" dirty="0">
                <a:solidFill>
                  <a:schemeClr val="tx1">
                    <a:lumMod val="95000"/>
                    <a:lumOff val="5000"/>
                  </a:schemeClr>
                </a:solidFill>
                <a:latin typeface="Arial"/>
                <a:ea typeface="+mn-lt"/>
                <a:cs typeface="+mn-lt"/>
              </a:rPr>
              <a:t>for Processing</a:t>
            </a:r>
            <a:br>
              <a:rPr lang="en-US" sz="2000" b="1" dirty="0">
                <a:latin typeface="Arial"/>
                <a:ea typeface="+mn-lt"/>
                <a:cs typeface="+mn-lt"/>
              </a:rPr>
            </a:br>
            <a:r>
              <a:rPr lang="en-US" sz="800" b="1" dirty="0">
                <a:solidFill>
                  <a:schemeClr val="tx1">
                    <a:lumMod val="95000"/>
                    <a:lumOff val="5000"/>
                  </a:schemeClr>
                </a:solidFill>
                <a:latin typeface="Arial"/>
                <a:ea typeface="+mn-lt"/>
                <a:cs typeface="+mn-lt"/>
              </a:rPr>
              <a:t> </a:t>
            </a:r>
            <a:br>
              <a:rPr lang="en-US" sz="2000" b="1" dirty="0">
                <a:latin typeface="Arial"/>
                <a:ea typeface="+mn-lt"/>
                <a:cs typeface="+mn-lt"/>
              </a:rPr>
            </a:br>
            <a:r>
              <a:rPr lang="en-US" sz="2000" b="1" dirty="0">
                <a:solidFill>
                  <a:schemeClr val="tx1">
                    <a:lumMod val="95000"/>
                    <a:lumOff val="5000"/>
                  </a:schemeClr>
                </a:solidFill>
                <a:latin typeface="Arial"/>
                <a:ea typeface="+mn-lt"/>
                <a:cs typeface="+mn-lt"/>
              </a:rPr>
              <a:t>If incorrect, mark</a:t>
            </a:r>
            <a:r>
              <a:rPr lang="en-US" sz="2000" dirty="0">
                <a:solidFill>
                  <a:schemeClr val="tx1">
                    <a:lumMod val="95000"/>
                    <a:lumOff val="5000"/>
                  </a:schemeClr>
                </a:solidFill>
                <a:latin typeface="Arial"/>
                <a:ea typeface="+mn-lt"/>
                <a:cs typeface="+mn-lt"/>
              </a:rPr>
              <a:t> </a:t>
            </a:r>
            <a:r>
              <a:rPr lang="en-US" sz="2000" b="1" dirty="0">
                <a:solidFill>
                  <a:schemeClr val="tx1">
                    <a:lumMod val="95000"/>
                    <a:lumOff val="5000"/>
                  </a:schemeClr>
                </a:solidFill>
                <a:latin typeface="Arial"/>
                <a:ea typeface="+mn-lt"/>
                <a:cs typeface="+mn-lt"/>
              </a:rPr>
              <a:t>for correction and </a:t>
            </a:r>
            <a:br>
              <a:rPr lang="en-US" sz="2000" b="1" dirty="0">
                <a:latin typeface="Arial"/>
                <a:ea typeface="+mn-lt"/>
                <a:cs typeface="+mn-lt"/>
              </a:rPr>
            </a:br>
            <a:r>
              <a:rPr lang="en-US" sz="2000" b="1" dirty="0">
                <a:solidFill>
                  <a:schemeClr val="tx1">
                    <a:lumMod val="95000"/>
                    <a:lumOff val="5000"/>
                  </a:schemeClr>
                </a:solidFill>
                <a:latin typeface="Arial"/>
                <a:ea typeface="+mn-lt"/>
                <a:cs typeface="+mn-lt"/>
              </a:rPr>
              <a:t>re-calculate </a:t>
            </a:r>
            <a:r>
              <a:rPr lang="en-US" sz="2000" b="1" dirty="0">
                <a:solidFill>
                  <a:schemeClr val="bg1"/>
                </a:solidFill>
                <a:latin typeface="Arial"/>
                <a:ea typeface="+mn-lt"/>
                <a:cs typeface="+mn-lt"/>
              </a:rPr>
              <a:t>QTY</a:t>
            </a:r>
            <a:r>
              <a:rPr lang="en-US" sz="2000" b="1" dirty="0">
                <a:solidFill>
                  <a:schemeClr val="tx1">
                    <a:lumMod val="95000"/>
                    <a:lumOff val="5000"/>
                  </a:schemeClr>
                </a:solidFill>
                <a:latin typeface="Arial"/>
                <a:ea typeface="+mn-lt"/>
                <a:cs typeface="+mn-lt"/>
              </a:rPr>
              <a:t>. </a:t>
            </a:r>
          </a:p>
        </p:txBody>
      </p:sp>
      <p:sp>
        <p:nvSpPr>
          <p:cNvPr id="4" name="Oval 3">
            <a:extLst>
              <a:ext uri="{FF2B5EF4-FFF2-40B4-BE49-F238E27FC236}">
                <a16:creationId xmlns:a16="http://schemas.microsoft.com/office/drawing/2014/main" id="{893C653A-0D12-0287-B145-8B30FBEC645A}"/>
              </a:ext>
            </a:extLst>
          </p:cNvPr>
          <p:cNvSpPr/>
          <p:nvPr/>
        </p:nvSpPr>
        <p:spPr>
          <a:xfrm>
            <a:off x="8003662" y="433800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1924538206"/>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5E267-880B-D2CC-A4FC-986A466D0BA5}"/>
              </a:ext>
            </a:extLst>
          </p:cNvPr>
          <p:cNvPicPr>
            <a:picLocks noChangeAspect="1"/>
          </p:cNvPicPr>
          <p:nvPr/>
        </p:nvPicPr>
        <p:blipFill rotWithShape="1">
          <a:blip r:embed="rId3"/>
          <a:srcRect r="1479"/>
          <a:stretch/>
        </p:blipFill>
        <p:spPr>
          <a:xfrm>
            <a:off x="597314" y="1380000"/>
            <a:ext cx="11073940" cy="394722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2958354" y="4290204"/>
            <a:ext cx="6736976" cy="17227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95000"/>
                    <a:lumOff val="5000"/>
                  </a:schemeClr>
                </a:solidFill>
                <a:latin typeface="Arial"/>
                <a:ea typeface="+mn-lt"/>
                <a:cs typeface="+mn-lt"/>
              </a:rPr>
              <a:t>Confirm </a:t>
            </a:r>
            <a:r>
              <a:rPr lang="en-US" sz="2000" b="1" dirty="0">
                <a:solidFill>
                  <a:schemeClr val="bg1"/>
                </a:solidFill>
                <a:latin typeface="Arial"/>
                <a:ea typeface="+mn-lt"/>
                <a:cs typeface="+mn-lt"/>
              </a:rPr>
              <a:t>Qty</a:t>
            </a:r>
            <a:r>
              <a:rPr lang="en-US" sz="2000" b="1" dirty="0">
                <a:solidFill>
                  <a:schemeClr val="tx1">
                    <a:lumMod val="95000"/>
                    <a:lumOff val="5000"/>
                  </a:schemeClr>
                </a:solidFill>
                <a:latin typeface="Arial"/>
                <a:ea typeface="+mn-lt"/>
                <a:cs typeface="+mn-lt"/>
              </a:rPr>
              <a:t> number and </a:t>
            </a:r>
            <a:r>
              <a:rPr lang="en-US" sz="2000" b="1" dirty="0">
                <a:solidFill>
                  <a:schemeClr val="bg1"/>
                </a:solidFill>
                <a:latin typeface="Arial"/>
                <a:ea typeface="+mn-lt"/>
                <a:cs typeface="+mn-lt"/>
              </a:rPr>
              <a:t>Unit of Measure </a:t>
            </a:r>
            <a:r>
              <a:rPr lang="en-US" sz="2000" b="1" dirty="0">
                <a:solidFill>
                  <a:schemeClr val="tx1">
                    <a:lumMod val="95000"/>
                    <a:lumOff val="5000"/>
                  </a:schemeClr>
                </a:solidFill>
                <a:latin typeface="Arial"/>
                <a:ea typeface="+mn-lt"/>
                <a:cs typeface="+mn-lt"/>
              </a:rPr>
              <a:t>are correct for the </a:t>
            </a:r>
            <a:r>
              <a:rPr lang="en-US" sz="2000" b="1" dirty="0">
                <a:solidFill>
                  <a:schemeClr val="bg1"/>
                </a:solidFill>
                <a:latin typeface="Arial"/>
                <a:ea typeface="+mn-lt"/>
                <a:cs typeface="+mn-lt"/>
              </a:rPr>
              <a:t>Requested</a:t>
            </a:r>
            <a:r>
              <a:rPr lang="en-US" sz="2000" b="1" dirty="0">
                <a:solidFill>
                  <a:schemeClr val="tx1">
                    <a:lumMod val="95000"/>
                    <a:lumOff val="5000"/>
                  </a:schemeClr>
                </a:solidFill>
                <a:latin typeface="Arial"/>
                <a:ea typeface="+mn-lt"/>
                <a:cs typeface="+mn-lt"/>
              </a:rPr>
              <a:t> </a:t>
            </a:r>
            <a:r>
              <a:rPr lang="en-US" sz="2000" b="1" dirty="0">
                <a:solidFill>
                  <a:schemeClr val="bg1"/>
                </a:solidFill>
                <a:latin typeface="Arial"/>
                <a:ea typeface="+mn-lt"/>
                <a:cs typeface="+mn-lt"/>
              </a:rPr>
              <a:t>Delivery Date </a:t>
            </a:r>
            <a:r>
              <a:rPr lang="en-US" sz="2000" b="1" dirty="0">
                <a:solidFill>
                  <a:schemeClr val="tx1">
                    <a:lumMod val="95000"/>
                    <a:lumOff val="5000"/>
                  </a:schemeClr>
                </a:solidFill>
                <a:latin typeface="Arial"/>
                <a:ea typeface="+mn-lt"/>
                <a:cs typeface="+mn-lt"/>
              </a:rPr>
              <a:t>to processor</a:t>
            </a:r>
            <a:br>
              <a:rPr lang="en-US" sz="2000" b="1" dirty="0">
                <a:solidFill>
                  <a:schemeClr val="tx1">
                    <a:lumMod val="95000"/>
                    <a:lumOff val="5000"/>
                  </a:schemeClr>
                </a:solidFill>
                <a:latin typeface="Arial"/>
                <a:ea typeface="+mn-lt"/>
                <a:cs typeface="+mn-lt"/>
              </a:rPr>
            </a:br>
            <a:r>
              <a:rPr lang="en-US" sz="2000" b="1" dirty="0">
                <a:solidFill>
                  <a:schemeClr val="tx1">
                    <a:lumMod val="95000"/>
                    <a:lumOff val="5000"/>
                  </a:schemeClr>
                </a:solidFill>
                <a:latin typeface="Arial"/>
                <a:ea typeface="+mn-lt"/>
                <a:cs typeface="+mn-lt"/>
              </a:rPr>
              <a:t> </a:t>
            </a:r>
            <a:r>
              <a:rPr lang="en-US" sz="800" b="1" dirty="0">
                <a:solidFill>
                  <a:schemeClr val="tx1">
                    <a:lumMod val="95000"/>
                    <a:lumOff val="5000"/>
                  </a:schemeClr>
                </a:solidFill>
                <a:latin typeface="Arial"/>
                <a:ea typeface="+mn-lt"/>
                <a:cs typeface="+mn-lt"/>
              </a:rPr>
              <a:t>  </a:t>
            </a:r>
            <a:br>
              <a:rPr lang="en-US" sz="800" b="1" dirty="0">
                <a:solidFill>
                  <a:schemeClr val="tx1">
                    <a:lumMod val="95000"/>
                    <a:lumOff val="5000"/>
                  </a:schemeClr>
                </a:solidFill>
                <a:latin typeface="Arial"/>
                <a:ea typeface="+mn-lt"/>
                <a:cs typeface="+mn-lt"/>
              </a:rPr>
            </a:br>
            <a:r>
              <a:rPr lang="en-US" sz="2000" b="1" dirty="0">
                <a:solidFill>
                  <a:schemeClr val="tx1">
                    <a:lumMod val="95000"/>
                    <a:lumOff val="5000"/>
                  </a:schemeClr>
                </a:solidFill>
                <a:latin typeface="Arial"/>
                <a:ea typeface="+mn-lt"/>
                <a:cs typeface="+mn-lt"/>
              </a:rPr>
              <a:t>If </a:t>
            </a:r>
            <a:r>
              <a:rPr lang="en-US" sz="2000" b="1" dirty="0">
                <a:solidFill>
                  <a:schemeClr val="bg1"/>
                </a:solidFill>
                <a:latin typeface="Arial"/>
                <a:ea typeface="+mn-lt"/>
                <a:cs typeface="+mn-lt"/>
              </a:rPr>
              <a:t>Qty/UoM </a:t>
            </a:r>
            <a:r>
              <a:rPr lang="en-US" sz="2000" b="1" dirty="0">
                <a:solidFill>
                  <a:schemeClr val="tx1">
                    <a:lumMod val="95000"/>
                    <a:lumOff val="5000"/>
                  </a:schemeClr>
                </a:solidFill>
                <a:latin typeface="Arial"/>
                <a:ea typeface="+mn-lt"/>
                <a:cs typeface="+mn-lt"/>
              </a:rPr>
              <a:t>for </a:t>
            </a:r>
            <a:r>
              <a:rPr lang="en-US" sz="2000" b="1" dirty="0">
                <a:solidFill>
                  <a:schemeClr val="bg1"/>
                </a:solidFill>
                <a:latin typeface="Arial"/>
                <a:ea typeface="+mn-lt"/>
                <a:cs typeface="+mn-lt"/>
              </a:rPr>
              <a:t>Requested Delivery Date </a:t>
            </a:r>
            <a:r>
              <a:rPr lang="en-US" sz="2000" b="1" dirty="0">
                <a:solidFill>
                  <a:schemeClr val="tx1">
                    <a:lumMod val="95000"/>
                    <a:lumOff val="5000"/>
                  </a:schemeClr>
                </a:solidFill>
                <a:latin typeface="Arial"/>
                <a:ea typeface="+mn-lt"/>
                <a:cs typeface="+mn-lt"/>
              </a:rPr>
              <a:t>not correct, mark for correction</a:t>
            </a:r>
            <a:br>
              <a:rPr lang="en-US" sz="2000" b="1" dirty="0">
                <a:solidFill>
                  <a:schemeClr val="tx1">
                    <a:lumMod val="95000"/>
                    <a:lumOff val="5000"/>
                  </a:schemeClr>
                </a:solidFill>
                <a:latin typeface="Arial"/>
                <a:ea typeface="+mn-lt"/>
                <a:cs typeface="+mn-lt"/>
              </a:rPr>
            </a:br>
            <a:endParaRPr lang="en-US" sz="2000" b="1" dirty="0">
              <a:solidFill>
                <a:schemeClr val="tx1">
                  <a:lumMod val="95000"/>
                  <a:lumOff val="5000"/>
                </a:schemeClr>
              </a:solidFill>
              <a:latin typeface="Arial"/>
              <a:ea typeface="+mn-lt"/>
              <a:cs typeface="+mn-lt"/>
            </a:endParaRPr>
          </a:p>
          <a:p>
            <a:pPr algn="ctr"/>
            <a:br>
              <a:rPr lang="en-US" sz="2000" b="1" dirty="0">
                <a:solidFill>
                  <a:schemeClr val="tx1">
                    <a:lumMod val="95000"/>
                    <a:lumOff val="5000"/>
                  </a:schemeClr>
                </a:solidFill>
                <a:latin typeface="Arial"/>
                <a:ea typeface="+mn-lt"/>
                <a:cs typeface="+mn-lt"/>
              </a:rPr>
            </a:br>
            <a:r>
              <a:rPr lang="en-US" sz="800" b="1" dirty="0">
                <a:solidFill>
                  <a:schemeClr val="tx1">
                    <a:lumMod val="95000"/>
                    <a:lumOff val="5000"/>
                  </a:schemeClr>
                </a:solidFill>
                <a:latin typeface="Arial"/>
                <a:ea typeface="+mn-lt"/>
                <a:cs typeface="+mn-lt"/>
              </a:rPr>
              <a:t> </a:t>
            </a:r>
            <a:endParaRPr lang="en-US" sz="800" b="1" i="1" u="sng" dirty="0">
              <a:solidFill>
                <a:schemeClr val="tx1"/>
              </a:solidFill>
              <a:latin typeface="Arial"/>
              <a:ea typeface="+mn-lt"/>
              <a:cs typeface="+mn-lt"/>
            </a:endParaRPr>
          </a:p>
        </p:txBody>
      </p:sp>
      <p:sp>
        <p:nvSpPr>
          <p:cNvPr id="15" name="Rectangle 14">
            <a:extLst>
              <a:ext uri="{FF2B5EF4-FFF2-40B4-BE49-F238E27FC236}">
                <a16:creationId xmlns:a16="http://schemas.microsoft.com/office/drawing/2014/main" id="{8315F2B7-9B4B-B41A-1C20-6E7138A45832}"/>
              </a:ext>
            </a:extLst>
          </p:cNvPr>
          <p:cNvSpPr/>
          <p:nvPr/>
        </p:nvSpPr>
        <p:spPr>
          <a:xfrm>
            <a:off x="7884580" y="2897909"/>
            <a:ext cx="1689726" cy="114069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8C8D26-5115-7C78-1B93-A3A96731E096}"/>
              </a:ext>
            </a:extLst>
          </p:cNvPr>
          <p:cNvSpPr/>
          <p:nvPr/>
        </p:nvSpPr>
        <p:spPr>
          <a:xfrm>
            <a:off x="1370495" y="3798214"/>
            <a:ext cx="2639530" cy="271918"/>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7547101" y="3798214"/>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pic>
        <p:nvPicPr>
          <p:cNvPr id="10" name="Graphic 9" descr="Line arrow: Straight with solid fill">
            <a:extLst>
              <a:ext uri="{FF2B5EF4-FFF2-40B4-BE49-F238E27FC236}">
                <a16:creationId xmlns:a16="http://schemas.microsoft.com/office/drawing/2014/main" id="{B0607762-36F4-6545-7A26-03DF2998D3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00284">
            <a:off x="3660459" y="1983395"/>
            <a:ext cx="2702464" cy="2247335"/>
          </a:xfrm>
          <a:prstGeom prst="rect">
            <a:avLst/>
          </a:prstGeom>
        </p:spPr>
      </p:pic>
      <p:pic>
        <p:nvPicPr>
          <p:cNvPr id="14" name="Graphic 13" descr="Line arrow: Straight with solid fill">
            <a:extLst>
              <a:ext uri="{FF2B5EF4-FFF2-40B4-BE49-F238E27FC236}">
                <a16:creationId xmlns:a16="http://schemas.microsoft.com/office/drawing/2014/main" id="{AF462DB8-5BBC-E4C7-A139-185AA9ABE9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99716" flipH="1">
            <a:off x="5663950" y="1709671"/>
            <a:ext cx="2473489" cy="2686377"/>
          </a:xfrm>
          <a:prstGeom prst="rect">
            <a:avLst/>
          </a:prstGeom>
        </p:spPr>
      </p:pic>
      <p:cxnSp>
        <p:nvCxnSpPr>
          <p:cNvPr id="16" name="Straight Connector 15">
            <a:extLst>
              <a:ext uri="{FF2B5EF4-FFF2-40B4-BE49-F238E27FC236}">
                <a16:creationId xmlns:a16="http://schemas.microsoft.com/office/drawing/2014/main" id="{02A66F92-D0F1-B41A-55A6-3DB2F2560579}"/>
              </a:ext>
            </a:extLst>
          </p:cNvPr>
          <p:cNvCxnSpPr/>
          <p:nvPr/>
        </p:nvCxnSpPr>
        <p:spPr>
          <a:xfrm>
            <a:off x="4152900" y="5192513"/>
            <a:ext cx="42862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EE1B9B3-CA8E-5C1D-00E5-676328E1AD84}"/>
              </a:ext>
            </a:extLst>
          </p:cNvPr>
          <p:cNvSpPr/>
          <p:nvPr/>
        </p:nvSpPr>
        <p:spPr>
          <a:xfrm>
            <a:off x="867291" y="3514775"/>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Tree>
    <p:extLst>
      <p:ext uri="{BB962C8B-B14F-4D97-AF65-F5344CB8AC3E}">
        <p14:creationId xmlns:p14="http://schemas.microsoft.com/office/powerpoint/2010/main" val="4163086432"/>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Quality Assurance Check</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56969" y="1388075"/>
            <a:ext cx="10620629" cy="3970318"/>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pPr algn="ctr"/>
            <a:endParaRPr lang="en-US" sz="2800" dirty="0">
              <a:solidFill>
                <a:schemeClr val="tx1">
                  <a:lumMod val="95000"/>
                  <a:lumOff val="5000"/>
                </a:schemeClr>
              </a:solidFill>
              <a:latin typeface="Arial"/>
              <a:cs typeface="Arial"/>
            </a:endParaRPr>
          </a:p>
          <a:p>
            <a:pPr algn="ctr"/>
            <a:r>
              <a:rPr lang="en-US" sz="2800" dirty="0">
                <a:solidFill>
                  <a:schemeClr val="tx1">
                    <a:lumMod val="95000"/>
                    <a:lumOff val="5000"/>
                  </a:schemeClr>
                </a:solidFill>
                <a:latin typeface="Arial"/>
                <a:cs typeface="Arial"/>
              </a:rPr>
              <a:t>Repeat Quality Assurance Check for: </a:t>
            </a:r>
          </a:p>
          <a:p>
            <a:pPr marL="2968625" indent="-457200">
              <a:buFont typeface="Wingdings" panose="05000000000000000000" pitchFamily="2" charset="2"/>
              <a:buChar char="§"/>
            </a:pPr>
            <a:r>
              <a:rPr lang="en-US" sz="2800" dirty="0">
                <a:solidFill>
                  <a:schemeClr val="tx1">
                    <a:lumMod val="95000"/>
                    <a:lumOff val="5000"/>
                  </a:schemeClr>
                </a:solidFill>
                <a:latin typeface="Arial"/>
                <a:cs typeface="Arial"/>
              </a:rPr>
              <a:t>Each Processing </a:t>
            </a:r>
            <a:r>
              <a:rPr lang="en-US" sz="2800" b="1" i="1" dirty="0">
                <a:solidFill>
                  <a:schemeClr val="tx1">
                    <a:lumMod val="95000"/>
                    <a:lumOff val="5000"/>
                  </a:schemeClr>
                </a:solidFill>
                <a:latin typeface="Arial"/>
                <a:cs typeface="Arial"/>
              </a:rPr>
              <a:t>Line Item</a:t>
            </a:r>
          </a:p>
          <a:p>
            <a:pPr marL="2968625" indent="-457200">
              <a:buFont typeface="Wingdings" panose="05000000000000000000" pitchFamily="2" charset="2"/>
              <a:buChar char="§"/>
            </a:pPr>
            <a:r>
              <a:rPr lang="en-US" sz="2800" dirty="0">
                <a:solidFill>
                  <a:schemeClr val="tx1">
                    <a:lumMod val="95000"/>
                    <a:lumOff val="5000"/>
                  </a:schemeClr>
                </a:solidFill>
                <a:latin typeface="Arial"/>
                <a:cs typeface="Arial"/>
              </a:rPr>
              <a:t>Each Processing </a:t>
            </a:r>
            <a:r>
              <a:rPr lang="en-US" sz="2800" b="1" i="1" dirty="0">
                <a:solidFill>
                  <a:schemeClr val="tx1">
                    <a:lumMod val="95000"/>
                    <a:lumOff val="5000"/>
                  </a:schemeClr>
                </a:solidFill>
                <a:latin typeface="Arial"/>
                <a:cs typeface="Arial"/>
              </a:rPr>
              <a:t>Requisition</a:t>
            </a:r>
            <a:br>
              <a:rPr lang="en-US" dirty="0">
                <a:solidFill>
                  <a:schemeClr val="tx1">
                    <a:lumMod val="95000"/>
                    <a:lumOff val="5000"/>
                  </a:schemeClr>
                </a:solidFill>
              </a:rPr>
            </a:br>
            <a:endParaRPr lang="en-US" sz="2800" dirty="0">
              <a:solidFill>
                <a:schemeClr val="tx1">
                  <a:lumMod val="95000"/>
                  <a:lumOff val="5000"/>
                </a:schemeClr>
              </a:solidFill>
              <a:latin typeface="Arial"/>
              <a:cs typeface="Arial"/>
            </a:endParaRPr>
          </a:p>
          <a:p>
            <a:endParaRPr lang="en-US" sz="2800" dirty="0">
              <a:solidFill>
                <a:schemeClr val="tx1">
                  <a:lumMod val="95000"/>
                  <a:lumOff val="5000"/>
                </a:schemeClr>
              </a:solidFill>
              <a:latin typeface="Arial"/>
              <a:cs typeface="Arial"/>
            </a:endParaRPr>
          </a:p>
          <a:p>
            <a:endParaRPr lang="en-US" sz="2800" dirty="0">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99AFF06E-B831-305E-CE9A-92884AF4C760}"/>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Tree>
    <p:extLst>
      <p:ext uri="{BB962C8B-B14F-4D97-AF65-F5344CB8AC3E}">
        <p14:creationId xmlns:p14="http://schemas.microsoft.com/office/powerpoint/2010/main" val="2150082277"/>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2D08F3-DE0B-668F-3996-C08E5AF62837}"/>
              </a:ext>
            </a:extLst>
          </p:cNvPr>
          <p:cNvSpPr/>
          <p:nvPr/>
        </p:nvSpPr>
        <p:spPr>
          <a:xfrm>
            <a:off x="663172" y="1205205"/>
            <a:ext cx="6866631" cy="4654419"/>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723326" y="141395"/>
            <a:ext cx="10618040" cy="688859"/>
          </a:xfrm>
          <a:ln w="28575">
            <a:solidFill>
              <a:schemeClr val="tx1"/>
            </a:solidFill>
          </a:ln>
        </p:spPr>
        <p:txBody>
          <a:bodyPr lIns="91440" tIns="45720" rIns="91440" bIns="45720" anchor="t"/>
          <a:lstStyle/>
          <a:p>
            <a:pPr algn="ctr"/>
            <a:r>
              <a:rPr lang="en-US" sz="4400">
                <a:latin typeface="Arial"/>
                <a:cs typeface="Arial"/>
              </a:rPr>
              <a:t>Update Status to Ready for Approval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Box 4">
            <a:extLst>
              <a:ext uri="{FF2B5EF4-FFF2-40B4-BE49-F238E27FC236}">
                <a16:creationId xmlns:a16="http://schemas.microsoft.com/office/drawing/2014/main" id="{D1D947E1-BF95-283C-BA1D-7F4BDD0A5106}"/>
              </a:ext>
            </a:extLst>
          </p:cNvPr>
          <p:cNvSpPr txBox="1"/>
          <p:nvPr/>
        </p:nvSpPr>
        <p:spPr>
          <a:xfrm>
            <a:off x="1017037" y="1492898"/>
            <a:ext cx="6186196" cy="4031873"/>
          </a:xfrm>
          <a:prstGeom prst="rect">
            <a:avLst/>
          </a:prstGeom>
          <a:noFill/>
        </p:spPr>
        <p:txBody>
          <a:bodyPr wrap="square" lIns="91440" tIns="45720" rIns="91440" bIns="45720" rtlCol="0" anchor="t">
            <a:spAutoFit/>
          </a:bodyPr>
          <a:lstStyle/>
          <a:p>
            <a:pPr lvl="0" algn="ctr" rtl="0"/>
            <a:r>
              <a:rPr lang="en-US" sz="3200" b="1">
                <a:solidFill>
                  <a:schemeClr val="bg1"/>
                </a:solidFill>
                <a:latin typeface="Arial"/>
                <a:cs typeface="Arial"/>
              </a:rPr>
              <a:t>Update Draft Status </a:t>
            </a:r>
            <a:br>
              <a:rPr lang="en-US" sz="3200" b="1">
                <a:solidFill>
                  <a:schemeClr val="bg1"/>
                </a:solidFill>
                <a:latin typeface="Arial"/>
                <a:cs typeface="Arial"/>
              </a:rPr>
            </a:br>
            <a:r>
              <a:rPr lang="en-US" sz="3200" b="1">
                <a:solidFill>
                  <a:schemeClr val="bg1"/>
                </a:solidFill>
                <a:latin typeface="Arial"/>
                <a:cs typeface="Arial"/>
              </a:rPr>
              <a:t>to Ready for Approval</a:t>
            </a:r>
            <a:br>
              <a:rPr lang="en-US" sz="3200">
                <a:latin typeface="Arial"/>
                <a:cs typeface="Arial"/>
              </a:rPr>
            </a:br>
            <a:endParaRPr lang="en-US" sz="3200">
              <a:solidFill>
                <a:schemeClr val="bg1"/>
              </a:solidFill>
              <a:latin typeface="Arial"/>
              <a:cs typeface="Arial"/>
            </a:endParaRPr>
          </a:p>
          <a:p>
            <a:pPr algn="ctr"/>
            <a:r>
              <a:rPr lang="en-US" sz="3200">
                <a:solidFill>
                  <a:schemeClr val="bg1"/>
                </a:solidFill>
                <a:latin typeface="Arial"/>
                <a:cs typeface="Arial"/>
              </a:rPr>
              <a:t>Update requisitions to </a:t>
            </a:r>
            <a:br>
              <a:rPr lang="en-US" sz="3200">
                <a:solidFill>
                  <a:schemeClr val="bg1"/>
                </a:solidFill>
                <a:latin typeface="Arial"/>
                <a:cs typeface="Arial"/>
              </a:rPr>
            </a:br>
            <a:r>
              <a:rPr lang="en-US" sz="3200">
                <a:solidFill>
                  <a:schemeClr val="bg1"/>
                </a:solidFill>
                <a:latin typeface="Arial"/>
                <a:cs typeface="Arial"/>
              </a:rPr>
              <a:t>“Ready for Approval” for submission to TDA after </a:t>
            </a:r>
            <a:br>
              <a:rPr lang="en-US" sz="3200">
                <a:solidFill>
                  <a:schemeClr val="bg1"/>
                </a:solidFill>
                <a:latin typeface="Arial"/>
                <a:cs typeface="Arial"/>
              </a:rPr>
            </a:br>
            <a:r>
              <a:rPr lang="en-US" sz="3200">
                <a:solidFill>
                  <a:schemeClr val="bg1"/>
                </a:solidFill>
                <a:latin typeface="Arial"/>
                <a:cs typeface="Arial"/>
              </a:rPr>
              <a:t>Quality Assurance Checks are complete.</a:t>
            </a:r>
          </a:p>
        </p:txBody>
      </p:sp>
      <p:pic>
        <p:nvPicPr>
          <p:cNvPr id="10" name="Picture 9">
            <a:extLst>
              <a:ext uri="{FF2B5EF4-FFF2-40B4-BE49-F238E27FC236}">
                <a16:creationId xmlns:a16="http://schemas.microsoft.com/office/drawing/2014/main" id="{53A649ED-3869-E300-5871-388E51AE2C32}"/>
              </a:ext>
            </a:extLst>
          </p:cNvPr>
          <p:cNvPicPr>
            <a:picLocks noChangeAspect="1"/>
          </p:cNvPicPr>
          <p:nvPr/>
        </p:nvPicPr>
        <p:blipFill rotWithShape="1">
          <a:blip r:embed="rId3">
            <a:extLst>
              <a:ext uri="{28A0092B-C50C-407E-A947-70E740481C1C}">
                <a14:useLocalDpi xmlns:a14="http://schemas.microsoft.com/office/drawing/2010/main" val="0"/>
              </a:ext>
            </a:extLst>
          </a:blip>
          <a:srcRect l="8814" t="13295" b="13295"/>
          <a:stretch/>
        </p:blipFill>
        <p:spPr>
          <a:xfrm>
            <a:off x="7535011" y="1205204"/>
            <a:ext cx="3855896" cy="4654420"/>
          </a:xfrm>
          <a:prstGeom prst="rect">
            <a:avLst/>
          </a:prstGeom>
        </p:spPr>
      </p:pic>
    </p:spTree>
    <p:extLst>
      <p:ext uri="{BB962C8B-B14F-4D97-AF65-F5344CB8AC3E}">
        <p14:creationId xmlns:p14="http://schemas.microsoft.com/office/powerpoint/2010/main" val="94787584"/>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Updating Status to Ready for Approval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780BEEE8-4121-42DF-4E32-511C04FCAF2E}"/>
              </a:ext>
            </a:extLst>
          </p:cNvPr>
          <p:cNvSpPr txBox="1"/>
          <p:nvPr/>
        </p:nvSpPr>
        <p:spPr>
          <a:xfrm>
            <a:off x="656968" y="1336589"/>
            <a:ext cx="681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EEC3BBF4-E879-2269-81C7-9F06A5C8832A}"/>
              </a:ext>
            </a:extLst>
          </p:cNvPr>
          <p:cNvSpPr txBox="1"/>
          <p:nvPr/>
        </p:nvSpPr>
        <p:spPr>
          <a:xfrm>
            <a:off x="656969" y="1388075"/>
            <a:ext cx="10620629" cy="4247317"/>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endParaRPr lang="en-US" sz="2800">
              <a:solidFill>
                <a:schemeClr val="tx1">
                  <a:lumMod val="95000"/>
                  <a:lumOff val="5000"/>
                </a:schemeClr>
              </a:solidFill>
              <a:latin typeface="Arial"/>
              <a:cs typeface="Arial"/>
            </a:endParaRPr>
          </a:p>
          <a:p>
            <a:pPr algn="ctr"/>
            <a:r>
              <a:rPr lang="en-US" sz="2800">
                <a:solidFill>
                  <a:schemeClr val="tx1">
                    <a:lumMod val="95000"/>
                    <a:lumOff val="5000"/>
                  </a:schemeClr>
                </a:solidFill>
                <a:latin typeface="Arial"/>
                <a:cs typeface="Arial"/>
              </a:rPr>
              <a:t>Retrieve all Requisition Print Outs used for Quality Assurance checks prior to logging into WBSCM</a:t>
            </a:r>
          </a:p>
          <a:p>
            <a:pPr algn="ctr"/>
            <a:br>
              <a:rPr lang="en-US">
                <a:solidFill>
                  <a:schemeClr val="tx1">
                    <a:lumMod val="95000"/>
                    <a:lumOff val="5000"/>
                  </a:schemeClr>
                </a:solidFill>
              </a:rPr>
            </a:br>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a:p>
            <a:endParaRPr lang="en-US" sz="2800">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99AFF06E-B831-305E-CE9A-92884AF4C760}"/>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Tree>
    <p:extLst>
      <p:ext uri="{BB962C8B-B14F-4D97-AF65-F5344CB8AC3E}">
        <p14:creationId xmlns:p14="http://schemas.microsoft.com/office/powerpoint/2010/main" val="236432768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02</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Fulfillment Overview</a:t>
            </a: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8</a:t>
            </a:fld>
            <a:endParaRPr lang="en-US"/>
          </a:p>
        </p:txBody>
      </p:sp>
    </p:spTree>
    <p:extLst>
      <p:ext uri="{BB962C8B-B14F-4D97-AF65-F5344CB8AC3E}">
        <p14:creationId xmlns:p14="http://schemas.microsoft.com/office/powerpoint/2010/main" val="10018830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82FDC-235C-6D1B-1E5A-967A8DA836B4}"/>
              </a:ext>
            </a:extLst>
          </p:cNvPr>
          <p:cNvPicPr>
            <a:picLocks noChangeAspect="1"/>
          </p:cNvPicPr>
          <p:nvPr/>
        </p:nvPicPr>
        <p:blipFill>
          <a:blip r:embed="rId3"/>
          <a:stretch>
            <a:fillRect/>
          </a:stretch>
        </p:blipFill>
        <p:spPr>
          <a:xfrm>
            <a:off x="686456" y="1429083"/>
            <a:ext cx="10618039" cy="4267416"/>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6" name="Arrow: Left 5">
            <a:extLst>
              <a:ext uri="{FF2B5EF4-FFF2-40B4-BE49-F238E27FC236}">
                <a16:creationId xmlns:a16="http://schemas.microsoft.com/office/drawing/2014/main" id="{FE58BCE6-967E-D693-8C3A-81BCA09A5058}"/>
              </a:ext>
            </a:extLst>
          </p:cNvPr>
          <p:cNvSpPr/>
          <p:nvPr/>
        </p:nvSpPr>
        <p:spPr>
          <a:xfrm>
            <a:off x="2984346" y="1724076"/>
            <a:ext cx="2878572"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“Operations”</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50867" y="4104213"/>
            <a:ext cx="3840633" cy="159228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Operations Tab to return to requisitions saved in “Draft” Status</a:t>
            </a:r>
          </a:p>
        </p:txBody>
      </p:sp>
      <p:sp>
        <p:nvSpPr>
          <p:cNvPr id="3" name="Rectangle 2">
            <a:extLst>
              <a:ext uri="{FF2B5EF4-FFF2-40B4-BE49-F238E27FC236}">
                <a16:creationId xmlns:a16="http://schemas.microsoft.com/office/drawing/2014/main" id="{B76FD9C6-1CEE-CF8E-6B30-AB7B4C8C93EE}"/>
              </a:ext>
            </a:extLst>
          </p:cNvPr>
          <p:cNvSpPr/>
          <p:nvPr/>
        </p:nvSpPr>
        <p:spPr>
          <a:xfrm>
            <a:off x="1608995" y="2063202"/>
            <a:ext cx="1375351" cy="71227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2009225" y="255924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171917617"/>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C82FDC-235C-6D1B-1E5A-967A8DA836B4}"/>
              </a:ext>
            </a:extLst>
          </p:cNvPr>
          <p:cNvPicPr>
            <a:picLocks noChangeAspect="1"/>
          </p:cNvPicPr>
          <p:nvPr/>
        </p:nvPicPr>
        <p:blipFill>
          <a:blip r:embed="rId3"/>
          <a:stretch>
            <a:fillRect/>
          </a:stretch>
        </p:blipFill>
        <p:spPr>
          <a:xfrm>
            <a:off x="686456" y="1429083"/>
            <a:ext cx="10618039" cy="4267416"/>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50866" y="4318665"/>
            <a:ext cx="3840633" cy="159228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Order Management to search requisitions</a:t>
            </a:r>
          </a:p>
        </p:txBody>
      </p:sp>
      <p:sp>
        <p:nvSpPr>
          <p:cNvPr id="3" name="Rectangle 2">
            <a:extLst>
              <a:ext uri="{FF2B5EF4-FFF2-40B4-BE49-F238E27FC236}">
                <a16:creationId xmlns:a16="http://schemas.microsoft.com/office/drawing/2014/main" id="{8CC8A3EF-5742-E76E-9614-A027011FC78B}"/>
              </a:ext>
            </a:extLst>
          </p:cNvPr>
          <p:cNvSpPr/>
          <p:nvPr/>
        </p:nvSpPr>
        <p:spPr>
          <a:xfrm>
            <a:off x="686454" y="3482549"/>
            <a:ext cx="3896304" cy="356136"/>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376488" y="311466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6" name="Arrow: Left 5">
            <a:extLst>
              <a:ext uri="{FF2B5EF4-FFF2-40B4-BE49-F238E27FC236}">
                <a16:creationId xmlns:a16="http://schemas.microsoft.com/office/drawing/2014/main" id="{FE58BCE6-967E-D693-8C3A-81BCA09A5058}"/>
              </a:ext>
            </a:extLst>
          </p:cNvPr>
          <p:cNvSpPr/>
          <p:nvPr/>
        </p:nvSpPr>
        <p:spPr>
          <a:xfrm>
            <a:off x="2984345" y="3021370"/>
            <a:ext cx="2733043"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“Order Management”</a:t>
            </a:r>
          </a:p>
        </p:txBody>
      </p:sp>
    </p:spTree>
    <p:extLst>
      <p:ext uri="{BB962C8B-B14F-4D97-AF65-F5344CB8AC3E}">
        <p14:creationId xmlns:p14="http://schemas.microsoft.com/office/powerpoint/2010/main" val="837752319"/>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BB5A70-306D-40DF-D86F-FDCFCCF84F65}"/>
              </a:ext>
            </a:extLst>
          </p:cNvPr>
          <p:cNvPicPr>
            <a:picLocks noChangeAspect="1"/>
          </p:cNvPicPr>
          <p:nvPr/>
        </p:nvPicPr>
        <p:blipFill rotWithShape="1">
          <a:blip r:embed="rId3"/>
          <a:srcRect t="11031" r="19322" b="6506"/>
          <a:stretch/>
        </p:blipFill>
        <p:spPr>
          <a:xfrm>
            <a:off x="686454" y="1347007"/>
            <a:ext cx="9914329" cy="4418513"/>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50867" y="4104213"/>
            <a:ext cx="3840633" cy="159228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“My Transactions” to locate saved requisitions in Draft Status</a:t>
            </a:r>
          </a:p>
        </p:txBody>
      </p:sp>
      <p:sp>
        <p:nvSpPr>
          <p:cNvPr id="10" name="Rectangle 9">
            <a:extLst>
              <a:ext uri="{FF2B5EF4-FFF2-40B4-BE49-F238E27FC236}">
                <a16:creationId xmlns:a16="http://schemas.microsoft.com/office/drawing/2014/main" id="{3A763DF5-2AAA-D115-CF88-399D4A203004}"/>
              </a:ext>
            </a:extLst>
          </p:cNvPr>
          <p:cNvSpPr/>
          <p:nvPr/>
        </p:nvSpPr>
        <p:spPr>
          <a:xfrm>
            <a:off x="3998986" y="2392325"/>
            <a:ext cx="1702567" cy="398847"/>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5458457" y="1924810"/>
            <a:ext cx="2733043"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“My Transactions”</a:t>
            </a:r>
          </a:p>
        </p:txBody>
      </p:sp>
      <p:sp>
        <p:nvSpPr>
          <p:cNvPr id="4" name="Oval 3">
            <a:extLst>
              <a:ext uri="{FF2B5EF4-FFF2-40B4-BE49-F238E27FC236}">
                <a16:creationId xmlns:a16="http://schemas.microsoft.com/office/drawing/2014/main" id="{893C653A-0D12-0287-B145-8B30FBEC645A}"/>
              </a:ext>
            </a:extLst>
          </p:cNvPr>
          <p:cNvSpPr/>
          <p:nvPr/>
        </p:nvSpPr>
        <p:spPr>
          <a:xfrm>
            <a:off x="3558900" y="2078226"/>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711091211"/>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49B8FC-E505-1718-3341-ACFA05E8571A}"/>
              </a:ext>
            </a:extLst>
          </p:cNvPr>
          <p:cNvPicPr>
            <a:picLocks noChangeAspect="1"/>
          </p:cNvPicPr>
          <p:nvPr/>
        </p:nvPicPr>
        <p:blipFill rotWithShape="1">
          <a:blip r:embed="rId3"/>
          <a:srcRect t="19791" r="29459" b="8234"/>
          <a:stretch/>
        </p:blipFill>
        <p:spPr>
          <a:xfrm>
            <a:off x="686455" y="1373796"/>
            <a:ext cx="10618040" cy="4412392"/>
          </a:xfrm>
          <a:prstGeom prst="rect">
            <a:avLst/>
          </a:prstGeom>
          <a:ln w="1905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1467971" y="4492764"/>
            <a:ext cx="4904254" cy="14401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Change “Status” and “Creation Date” fields to search for saved requisitions</a:t>
            </a:r>
          </a:p>
        </p:txBody>
      </p:sp>
      <p:sp>
        <p:nvSpPr>
          <p:cNvPr id="10" name="Rectangle 9">
            <a:extLst>
              <a:ext uri="{FF2B5EF4-FFF2-40B4-BE49-F238E27FC236}">
                <a16:creationId xmlns:a16="http://schemas.microsoft.com/office/drawing/2014/main" id="{D9B2150E-7F5F-E738-7FBF-35A8340EC2A2}"/>
              </a:ext>
            </a:extLst>
          </p:cNvPr>
          <p:cNvSpPr/>
          <p:nvPr/>
        </p:nvSpPr>
        <p:spPr>
          <a:xfrm>
            <a:off x="4440050" y="3377902"/>
            <a:ext cx="3589571" cy="527125"/>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7951519" y="3021371"/>
            <a:ext cx="2733043"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003844733"/>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B4E99F-3CB8-4DE3-86B1-A8E01694D550}"/>
              </a:ext>
            </a:extLst>
          </p:cNvPr>
          <p:cNvPicPr>
            <a:picLocks noChangeAspect="1"/>
          </p:cNvPicPr>
          <p:nvPr/>
        </p:nvPicPr>
        <p:blipFill rotWithShape="1">
          <a:blip r:embed="rId3"/>
          <a:srcRect l="3815" t="4653" b="11524"/>
          <a:stretch/>
        </p:blipFill>
        <p:spPr>
          <a:xfrm>
            <a:off x="686455" y="1362687"/>
            <a:ext cx="8372429" cy="4416459"/>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1658471" y="4739929"/>
            <a:ext cx="4904254" cy="118945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Click “Status” field dropdown</a:t>
            </a:r>
            <a:br>
              <a:rPr lang="en-US" sz="2000" b="1">
                <a:solidFill>
                  <a:schemeClr val="tx1">
                    <a:lumMod val="95000"/>
                    <a:lumOff val="5000"/>
                  </a:schemeClr>
                </a:solidFill>
                <a:latin typeface="Arial"/>
                <a:ea typeface="+mn-lt"/>
                <a:cs typeface="+mn-lt"/>
              </a:rPr>
            </a:br>
            <a:r>
              <a:rPr lang="en-US" sz="1200" b="1">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Change “Status” to “</a:t>
            </a:r>
            <a:r>
              <a:rPr lang="en-US" sz="2000" b="1" i="1">
                <a:solidFill>
                  <a:schemeClr val="tx1">
                    <a:lumMod val="95000"/>
                    <a:lumOff val="5000"/>
                  </a:schemeClr>
                </a:solidFill>
                <a:latin typeface="Arial"/>
                <a:ea typeface="+mn-lt"/>
                <a:cs typeface="+mn-lt"/>
              </a:rPr>
              <a:t>Any</a:t>
            </a:r>
            <a:r>
              <a:rPr lang="en-US" sz="2000" b="1">
                <a:solidFill>
                  <a:schemeClr val="tx1">
                    <a:lumMod val="95000"/>
                    <a:lumOff val="5000"/>
                  </a:schemeClr>
                </a:solidFill>
                <a:latin typeface="Arial"/>
                <a:ea typeface="+mn-lt"/>
                <a:cs typeface="+mn-lt"/>
              </a:rPr>
              <a:t>”</a:t>
            </a:r>
          </a:p>
        </p:txBody>
      </p:sp>
      <p:sp>
        <p:nvSpPr>
          <p:cNvPr id="10" name="Rectangle 9">
            <a:extLst>
              <a:ext uri="{FF2B5EF4-FFF2-40B4-BE49-F238E27FC236}">
                <a16:creationId xmlns:a16="http://schemas.microsoft.com/office/drawing/2014/main" id="{120F6676-CC1F-F868-2A67-1B4B6C3774B9}"/>
              </a:ext>
            </a:extLst>
          </p:cNvPr>
          <p:cNvSpPr/>
          <p:nvPr/>
        </p:nvSpPr>
        <p:spPr>
          <a:xfrm>
            <a:off x="2858675" y="3521287"/>
            <a:ext cx="2475371" cy="502074"/>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5334046" y="3021370"/>
            <a:ext cx="3457529" cy="1297294"/>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“Status” Dropdown</a:t>
            </a:r>
          </a:p>
        </p:txBody>
      </p:sp>
      <p:sp>
        <p:nvSpPr>
          <p:cNvPr id="4" name="Oval 3">
            <a:extLst>
              <a:ext uri="{FF2B5EF4-FFF2-40B4-BE49-F238E27FC236}">
                <a16:creationId xmlns:a16="http://schemas.microsoft.com/office/drawing/2014/main" id="{893C653A-0D12-0287-B145-8B30FBEC645A}"/>
              </a:ext>
            </a:extLst>
          </p:cNvPr>
          <p:cNvSpPr/>
          <p:nvPr/>
        </p:nvSpPr>
        <p:spPr>
          <a:xfrm>
            <a:off x="5305471" y="283698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2129024313"/>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5E2D95-FCA3-2B84-6E6B-0BDA399847B9}"/>
              </a:ext>
            </a:extLst>
          </p:cNvPr>
          <p:cNvPicPr>
            <a:picLocks noChangeAspect="1"/>
          </p:cNvPicPr>
          <p:nvPr/>
        </p:nvPicPr>
        <p:blipFill>
          <a:blip r:embed="rId3"/>
          <a:stretch>
            <a:fillRect/>
          </a:stretch>
        </p:blipFill>
        <p:spPr>
          <a:xfrm>
            <a:off x="686455" y="1373758"/>
            <a:ext cx="5809348" cy="4559740"/>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411783"/>
            <a:ext cx="10618040" cy="848633"/>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6" name="Arrow: Left 5">
            <a:extLst>
              <a:ext uri="{FF2B5EF4-FFF2-40B4-BE49-F238E27FC236}">
                <a16:creationId xmlns:a16="http://schemas.microsoft.com/office/drawing/2014/main" id="{FE58BCE6-967E-D693-8C3A-81BCA09A5058}"/>
              </a:ext>
            </a:extLst>
          </p:cNvPr>
          <p:cNvSpPr/>
          <p:nvPr/>
        </p:nvSpPr>
        <p:spPr>
          <a:xfrm>
            <a:off x="5406168" y="3485510"/>
            <a:ext cx="3724229" cy="1235470"/>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95000"/>
                    <a:lumOff val="5000"/>
                  </a:schemeClr>
                </a:solidFill>
                <a:latin typeface="Arial"/>
                <a:cs typeface="Arial"/>
              </a:rPr>
              <a:t>Click “Creation Date” Dropdown</a:t>
            </a:r>
          </a:p>
        </p:txBody>
      </p:sp>
      <p:sp>
        <p:nvSpPr>
          <p:cNvPr id="4" name="Oval 3">
            <a:extLst>
              <a:ext uri="{FF2B5EF4-FFF2-40B4-BE49-F238E27FC236}">
                <a16:creationId xmlns:a16="http://schemas.microsoft.com/office/drawing/2014/main" id="{893C653A-0D12-0287-B145-8B30FBEC645A}"/>
              </a:ext>
            </a:extLst>
          </p:cNvPr>
          <p:cNvSpPr/>
          <p:nvPr/>
        </p:nvSpPr>
        <p:spPr>
          <a:xfrm>
            <a:off x="4786235" y="419354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2057934" y="1964096"/>
            <a:ext cx="4038066" cy="152821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buFont typeface="Arial" panose="020B0604020202020204" pitchFamily="34" charset="0"/>
              <a:buChar char="•"/>
            </a:pPr>
            <a:r>
              <a:rPr lang="en-US" sz="2000" b="1">
                <a:solidFill>
                  <a:schemeClr val="tx1">
                    <a:lumMod val="95000"/>
                    <a:lumOff val="5000"/>
                  </a:schemeClr>
                </a:solidFill>
                <a:latin typeface="Arial"/>
                <a:ea typeface="+mn-lt"/>
                <a:cs typeface="+mn-lt"/>
              </a:rPr>
              <a:t>Click “Creation Date” field dropdown</a:t>
            </a:r>
            <a:br>
              <a:rPr lang="en-US" sz="2000" b="1">
                <a:solidFill>
                  <a:schemeClr val="tx1">
                    <a:lumMod val="95000"/>
                    <a:lumOff val="5000"/>
                  </a:schemeClr>
                </a:solidFill>
                <a:latin typeface="Arial"/>
                <a:ea typeface="+mn-lt"/>
                <a:cs typeface="+mn-lt"/>
              </a:rPr>
            </a:br>
            <a:r>
              <a:rPr lang="en-US" sz="1000" b="1">
                <a:solidFill>
                  <a:schemeClr val="tx1">
                    <a:lumMod val="95000"/>
                    <a:lumOff val="5000"/>
                  </a:schemeClr>
                </a:solidFill>
                <a:latin typeface="Arial"/>
                <a:ea typeface="+mn-lt"/>
                <a:cs typeface="+mn-lt"/>
              </a:rPr>
              <a:t>  </a:t>
            </a:r>
          </a:p>
          <a:p>
            <a:pPr marL="228600" indent="-228600">
              <a:buFont typeface="Arial" panose="020B0604020202020204" pitchFamily="34" charset="0"/>
              <a:buChar char="•"/>
            </a:pPr>
            <a:r>
              <a:rPr lang="en-US" sz="2000" b="1">
                <a:solidFill>
                  <a:schemeClr val="tx1">
                    <a:lumMod val="95000"/>
                    <a:lumOff val="5000"/>
                  </a:schemeClr>
                </a:solidFill>
                <a:latin typeface="Arial"/>
                <a:ea typeface="+mn-lt"/>
                <a:cs typeface="+mn-lt"/>
              </a:rPr>
              <a:t>Change “Creation Date” to “</a:t>
            </a:r>
            <a:r>
              <a:rPr lang="en-US" sz="2000" b="1" i="1">
                <a:solidFill>
                  <a:schemeClr val="tx1">
                    <a:lumMod val="95000"/>
                    <a:lumOff val="5000"/>
                  </a:schemeClr>
                </a:solidFill>
                <a:latin typeface="Arial"/>
                <a:ea typeface="+mn-lt"/>
                <a:cs typeface="+mn-lt"/>
              </a:rPr>
              <a:t>Last 12 Months</a:t>
            </a:r>
            <a:r>
              <a:rPr lang="en-US" sz="2000" b="1">
                <a:solidFill>
                  <a:schemeClr val="tx1">
                    <a:lumMod val="95000"/>
                    <a:lumOff val="5000"/>
                  </a:schemeClr>
                </a:solidFill>
                <a:latin typeface="Arial"/>
                <a:ea typeface="+mn-lt"/>
                <a:cs typeface="+mn-lt"/>
              </a:rPr>
              <a:t>”</a:t>
            </a:r>
          </a:p>
        </p:txBody>
      </p:sp>
      <p:sp>
        <p:nvSpPr>
          <p:cNvPr id="10" name="Rectangle 9">
            <a:extLst>
              <a:ext uri="{FF2B5EF4-FFF2-40B4-BE49-F238E27FC236}">
                <a16:creationId xmlns:a16="http://schemas.microsoft.com/office/drawing/2014/main" id="{23DAC3AE-EE95-299A-6CEA-B20565FB88BF}"/>
              </a:ext>
            </a:extLst>
          </p:cNvPr>
          <p:cNvSpPr/>
          <p:nvPr/>
        </p:nvSpPr>
        <p:spPr>
          <a:xfrm>
            <a:off x="2880190" y="5450128"/>
            <a:ext cx="2525978" cy="356136"/>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232267"/>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1A6F80-1FD5-7C7C-D99E-A10AEC199B16}"/>
              </a:ext>
            </a:extLst>
          </p:cNvPr>
          <p:cNvPicPr>
            <a:picLocks noChangeAspect="1"/>
          </p:cNvPicPr>
          <p:nvPr/>
        </p:nvPicPr>
        <p:blipFill>
          <a:blip r:embed="rId3"/>
          <a:stretch>
            <a:fillRect/>
          </a:stretch>
        </p:blipFill>
        <p:spPr>
          <a:xfrm>
            <a:off x="514327" y="1086114"/>
            <a:ext cx="10910289" cy="4833796"/>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314964"/>
            <a:ext cx="10618040" cy="681456"/>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385172" y="2129165"/>
            <a:ext cx="4038066" cy="152821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hyperlinked number in “Transaction” column to view requisition</a:t>
            </a:r>
          </a:p>
        </p:txBody>
      </p:sp>
      <p:sp>
        <p:nvSpPr>
          <p:cNvPr id="10" name="Rectangle 9">
            <a:extLst>
              <a:ext uri="{FF2B5EF4-FFF2-40B4-BE49-F238E27FC236}">
                <a16:creationId xmlns:a16="http://schemas.microsoft.com/office/drawing/2014/main" id="{23DAC3AE-EE95-299A-6CEA-B20565FB88BF}"/>
              </a:ext>
            </a:extLst>
          </p:cNvPr>
          <p:cNvSpPr/>
          <p:nvPr/>
        </p:nvSpPr>
        <p:spPr>
          <a:xfrm>
            <a:off x="1848960" y="3837404"/>
            <a:ext cx="1034089" cy="2082506"/>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FE58BCE6-967E-D693-8C3A-81BCA09A5058}"/>
              </a:ext>
            </a:extLst>
          </p:cNvPr>
          <p:cNvSpPr/>
          <p:nvPr/>
        </p:nvSpPr>
        <p:spPr>
          <a:xfrm>
            <a:off x="2705999" y="4230230"/>
            <a:ext cx="244691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 hyperlink</a:t>
            </a:r>
          </a:p>
        </p:txBody>
      </p:sp>
      <p:sp>
        <p:nvSpPr>
          <p:cNvPr id="4" name="Oval 3">
            <a:extLst>
              <a:ext uri="{FF2B5EF4-FFF2-40B4-BE49-F238E27FC236}">
                <a16:creationId xmlns:a16="http://schemas.microsoft.com/office/drawing/2014/main" id="{893C653A-0D12-0287-B145-8B30FBEC645A}"/>
              </a:ext>
            </a:extLst>
          </p:cNvPr>
          <p:cNvSpPr/>
          <p:nvPr/>
        </p:nvSpPr>
        <p:spPr>
          <a:xfrm>
            <a:off x="1462940" y="3597750"/>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Tree>
    <p:extLst>
      <p:ext uri="{BB962C8B-B14F-4D97-AF65-F5344CB8AC3E}">
        <p14:creationId xmlns:p14="http://schemas.microsoft.com/office/powerpoint/2010/main" val="2924727756"/>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C3E37B-F5C7-67DC-4AF5-648C53C2FFC4}"/>
              </a:ext>
            </a:extLst>
          </p:cNvPr>
          <p:cNvPicPr>
            <a:picLocks noChangeAspect="1"/>
          </p:cNvPicPr>
          <p:nvPr/>
        </p:nvPicPr>
        <p:blipFill>
          <a:blip r:embed="rId3"/>
          <a:stretch>
            <a:fillRect/>
          </a:stretch>
        </p:blipFill>
        <p:spPr>
          <a:xfrm>
            <a:off x="524029" y="1211636"/>
            <a:ext cx="10780466" cy="3582754"/>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314964"/>
            <a:ext cx="10618040" cy="681456"/>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248876" y="4725281"/>
            <a:ext cx="4038066" cy="102980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Update all requisitions in “Draft” status </a:t>
            </a:r>
          </a:p>
        </p:txBody>
      </p:sp>
      <p:sp>
        <p:nvSpPr>
          <p:cNvPr id="10" name="Rectangle 9">
            <a:extLst>
              <a:ext uri="{FF2B5EF4-FFF2-40B4-BE49-F238E27FC236}">
                <a16:creationId xmlns:a16="http://schemas.microsoft.com/office/drawing/2014/main" id="{23DAC3AE-EE95-299A-6CEA-B20565FB88BF}"/>
              </a:ext>
            </a:extLst>
          </p:cNvPr>
          <p:cNvSpPr/>
          <p:nvPr/>
        </p:nvSpPr>
        <p:spPr>
          <a:xfrm>
            <a:off x="7834280" y="3459493"/>
            <a:ext cx="1041713" cy="1029804"/>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8047156" y="3010466"/>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
        <p:nvSpPr>
          <p:cNvPr id="7" name="Arrow: Left 6">
            <a:extLst>
              <a:ext uri="{FF2B5EF4-FFF2-40B4-BE49-F238E27FC236}">
                <a16:creationId xmlns:a16="http://schemas.microsoft.com/office/drawing/2014/main" id="{85A22A22-6990-D177-CD8B-C6523B22EA9A}"/>
              </a:ext>
            </a:extLst>
          </p:cNvPr>
          <p:cNvSpPr/>
          <p:nvPr/>
        </p:nvSpPr>
        <p:spPr>
          <a:xfrm>
            <a:off x="8899743" y="3565823"/>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159851488"/>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DD418B-80E4-A8DB-BA25-AE7B5A1DBEC9}"/>
              </a:ext>
            </a:extLst>
          </p:cNvPr>
          <p:cNvPicPr>
            <a:picLocks noChangeAspect="1"/>
          </p:cNvPicPr>
          <p:nvPr/>
        </p:nvPicPr>
        <p:blipFill>
          <a:blip r:embed="rId3"/>
          <a:stretch>
            <a:fillRect/>
          </a:stretch>
        </p:blipFill>
        <p:spPr>
          <a:xfrm>
            <a:off x="381803" y="1300574"/>
            <a:ext cx="11227344" cy="396003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314964"/>
            <a:ext cx="10618040" cy="681456"/>
          </a:xfrm>
          <a:ln w="28575">
            <a:solidFill>
              <a:schemeClr val="tx1"/>
            </a:solidFill>
          </a:ln>
        </p:spPr>
        <p:txBody>
          <a:bodyPr lIns="91440" tIns="45720" rIns="91440" bIns="45720" anchor="t"/>
          <a:lstStyle/>
          <a:p>
            <a:pPr algn="ctr"/>
            <a:r>
              <a:rPr lang="en-US" sz="4400">
                <a:latin typeface="Arial"/>
                <a:cs typeface="Arial"/>
              </a:rPr>
              <a:t>Ready For Approval</a:t>
            </a:r>
            <a:endParaRPr lang="en-US" sz="4400" b="0">
              <a:latin typeface="Arial"/>
              <a:cs typeface="Arial"/>
            </a:endParaRP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Rounded Corners 11">
            <a:extLst>
              <a:ext uri="{FF2B5EF4-FFF2-40B4-BE49-F238E27FC236}">
                <a16:creationId xmlns:a16="http://schemas.microsoft.com/office/drawing/2014/main" id="{B008A1D3-4408-0482-CA9D-61B6EF632935}"/>
              </a:ext>
            </a:extLst>
          </p:cNvPr>
          <p:cNvSpPr/>
          <p:nvPr/>
        </p:nvSpPr>
        <p:spPr>
          <a:xfrm>
            <a:off x="10600784"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8" name="Rectangle: Rounded Corners 7">
            <a:extLst>
              <a:ext uri="{FF2B5EF4-FFF2-40B4-BE49-F238E27FC236}">
                <a16:creationId xmlns:a16="http://schemas.microsoft.com/office/drawing/2014/main" id="{AB035A6C-09D7-E2BB-96C1-13296B77E85D}"/>
              </a:ext>
            </a:extLst>
          </p:cNvPr>
          <p:cNvSpPr/>
          <p:nvPr/>
        </p:nvSpPr>
        <p:spPr>
          <a:xfrm>
            <a:off x="4162815" y="2156019"/>
            <a:ext cx="4038066" cy="102980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To update requisition, click the “Change” button</a:t>
            </a:r>
          </a:p>
        </p:txBody>
      </p:sp>
      <p:sp>
        <p:nvSpPr>
          <p:cNvPr id="10" name="Rectangle 9">
            <a:extLst>
              <a:ext uri="{FF2B5EF4-FFF2-40B4-BE49-F238E27FC236}">
                <a16:creationId xmlns:a16="http://schemas.microsoft.com/office/drawing/2014/main" id="{23DAC3AE-EE95-299A-6CEA-B20565FB88BF}"/>
              </a:ext>
            </a:extLst>
          </p:cNvPr>
          <p:cNvSpPr/>
          <p:nvPr/>
        </p:nvSpPr>
        <p:spPr>
          <a:xfrm>
            <a:off x="9929648" y="4818170"/>
            <a:ext cx="900087" cy="457288"/>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93C653A-0D12-0287-B145-8B30FBEC645A}"/>
              </a:ext>
            </a:extLst>
          </p:cNvPr>
          <p:cNvSpPr/>
          <p:nvPr/>
        </p:nvSpPr>
        <p:spPr>
          <a:xfrm>
            <a:off x="10069724" y="434893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8</a:t>
            </a:r>
          </a:p>
        </p:txBody>
      </p:sp>
      <p:sp>
        <p:nvSpPr>
          <p:cNvPr id="16" name="Arrow: Left 15">
            <a:extLst>
              <a:ext uri="{FF2B5EF4-FFF2-40B4-BE49-F238E27FC236}">
                <a16:creationId xmlns:a16="http://schemas.microsoft.com/office/drawing/2014/main" id="{CC7A0769-B303-DC11-D3C7-12AA84C72A61}"/>
              </a:ext>
            </a:extLst>
          </p:cNvPr>
          <p:cNvSpPr/>
          <p:nvPr/>
        </p:nvSpPr>
        <p:spPr>
          <a:xfrm flipH="1">
            <a:off x="8509639" y="4617029"/>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Tree>
    <p:extLst>
      <p:ext uri="{BB962C8B-B14F-4D97-AF65-F5344CB8AC3E}">
        <p14:creationId xmlns:p14="http://schemas.microsoft.com/office/powerpoint/2010/main" val="1190215345"/>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79D39-133C-8AAC-A970-64F42E1CC281}"/>
              </a:ext>
            </a:extLst>
          </p:cNvPr>
          <p:cNvPicPr>
            <a:picLocks noChangeAspect="1"/>
          </p:cNvPicPr>
          <p:nvPr/>
        </p:nvPicPr>
        <p:blipFill>
          <a:blip r:embed="rId3"/>
          <a:stretch>
            <a:fillRect/>
          </a:stretch>
        </p:blipFill>
        <p:spPr>
          <a:xfrm>
            <a:off x="655562" y="1291181"/>
            <a:ext cx="10593233" cy="400079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5" name="Rectangle 14">
            <a:extLst>
              <a:ext uri="{FF2B5EF4-FFF2-40B4-BE49-F238E27FC236}">
                <a16:creationId xmlns:a16="http://schemas.microsoft.com/office/drawing/2014/main" id="{C8997EE0-C3BE-1E86-CB2C-56E76DDF4C26}"/>
              </a:ext>
            </a:extLst>
          </p:cNvPr>
          <p:cNvSpPr/>
          <p:nvPr/>
        </p:nvSpPr>
        <p:spPr>
          <a:xfrm>
            <a:off x="2362660" y="3450402"/>
            <a:ext cx="2073770"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233301-0A68-4509-B6A1-18753CDA53E2}"/>
              </a:ext>
            </a:extLst>
          </p:cNvPr>
          <p:cNvSpPr/>
          <p:nvPr/>
        </p:nvSpPr>
        <p:spPr>
          <a:xfrm>
            <a:off x="6167578" y="3438525"/>
            <a:ext cx="1526529"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E98ECD-7B4C-1C37-A7BC-50D5527C633E}"/>
              </a:ext>
            </a:extLst>
          </p:cNvPr>
          <p:cNvSpPr/>
          <p:nvPr/>
        </p:nvSpPr>
        <p:spPr>
          <a:xfrm>
            <a:off x="655563" y="3438527"/>
            <a:ext cx="452475"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Line arrow: Straight with solid fill">
            <a:extLst>
              <a:ext uri="{FF2B5EF4-FFF2-40B4-BE49-F238E27FC236}">
                <a16:creationId xmlns:a16="http://schemas.microsoft.com/office/drawing/2014/main" id="{F7170AE5-C206-BFE1-D99B-7A64B114F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366342" flipV="1">
            <a:off x="3408275" y="4098093"/>
            <a:ext cx="2073493" cy="1724291"/>
          </a:xfrm>
          <a:prstGeom prst="rect">
            <a:avLst/>
          </a:prstGeom>
        </p:spPr>
      </p:pic>
      <p:pic>
        <p:nvPicPr>
          <p:cNvPr id="19" name="Graphic 18" descr="Line arrow: Straight with solid fill">
            <a:extLst>
              <a:ext uri="{FF2B5EF4-FFF2-40B4-BE49-F238E27FC236}">
                <a16:creationId xmlns:a16="http://schemas.microsoft.com/office/drawing/2014/main" id="{BBA632EA-F244-0F69-6BCA-B55E83DF07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139340" flipH="1" flipV="1">
            <a:off x="5021990" y="3970544"/>
            <a:ext cx="1629057" cy="2061150"/>
          </a:xfrm>
          <a:prstGeom prst="rect">
            <a:avLst/>
          </a:prstGeom>
        </p:spPr>
      </p:pic>
      <p:sp>
        <p:nvSpPr>
          <p:cNvPr id="6" name="Rectangle: Rounded Corners 5">
            <a:extLst>
              <a:ext uri="{FF2B5EF4-FFF2-40B4-BE49-F238E27FC236}">
                <a16:creationId xmlns:a16="http://schemas.microsoft.com/office/drawing/2014/main" id="{389FAA5F-CF2D-62A6-9FF7-90C6CFCBC3E4}"/>
              </a:ext>
            </a:extLst>
          </p:cNvPr>
          <p:cNvSpPr/>
          <p:nvPr/>
        </p:nvSpPr>
        <p:spPr>
          <a:xfrm>
            <a:off x="3278679" y="5134537"/>
            <a:ext cx="4053724" cy="89855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a:t>
            </a:r>
            <a:r>
              <a:rPr lang="en-US" sz="2000" b="1" i="1">
                <a:solidFill>
                  <a:schemeClr val="tx1">
                    <a:lumMod val="95000"/>
                    <a:lumOff val="5000"/>
                  </a:schemeClr>
                </a:solidFill>
                <a:latin typeface="Arial"/>
                <a:ea typeface="+mn-lt"/>
                <a:cs typeface="+mn-lt"/>
              </a:rPr>
              <a:t>Quantity</a:t>
            </a:r>
            <a:r>
              <a:rPr lang="en-US" sz="2000" b="1">
                <a:solidFill>
                  <a:schemeClr val="tx1">
                    <a:lumMod val="95000"/>
                    <a:lumOff val="5000"/>
                  </a:schemeClr>
                </a:solidFill>
                <a:latin typeface="Arial"/>
                <a:ea typeface="+mn-lt"/>
                <a:cs typeface="+mn-lt"/>
              </a:rPr>
              <a:t>” and “</a:t>
            </a:r>
            <a:r>
              <a:rPr lang="en-US" sz="2000" b="1" i="1">
                <a:solidFill>
                  <a:schemeClr val="tx1">
                    <a:lumMod val="95000"/>
                    <a:lumOff val="5000"/>
                  </a:schemeClr>
                </a:solidFill>
                <a:latin typeface="Arial"/>
                <a:ea typeface="+mn-lt"/>
                <a:cs typeface="+mn-lt"/>
              </a:rPr>
              <a:t>User Status</a:t>
            </a:r>
            <a:r>
              <a:rPr lang="en-US" sz="2000" b="1">
                <a:solidFill>
                  <a:schemeClr val="tx1">
                    <a:lumMod val="95000"/>
                    <a:lumOff val="5000"/>
                  </a:schemeClr>
                </a:solidFill>
                <a:latin typeface="Arial"/>
                <a:ea typeface="+mn-lt"/>
                <a:cs typeface="+mn-lt"/>
              </a:rPr>
              <a:t>” </a:t>
            </a:r>
            <a:br>
              <a:rPr lang="en-US" sz="2000" b="1">
                <a:solidFill>
                  <a:schemeClr val="tx1">
                    <a:lumMod val="95000"/>
                    <a:lumOff val="5000"/>
                  </a:schemeClr>
                </a:solidFill>
                <a:latin typeface="Arial"/>
                <a:ea typeface="+mn-lt"/>
                <a:cs typeface="+mn-lt"/>
              </a:rPr>
            </a:br>
            <a:r>
              <a:rPr lang="en-US" sz="2000" b="1">
                <a:solidFill>
                  <a:schemeClr val="tx1">
                    <a:lumMod val="95000"/>
                    <a:lumOff val="5000"/>
                  </a:schemeClr>
                </a:solidFill>
                <a:latin typeface="Arial"/>
                <a:ea typeface="+mn-lt"/>
                <a:cs typeface="+mn-lt"/>
              </a:rPr>
              <a:t>fields are now editable</a:t>
            </a:r>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419632" y="1904160"/>
            <a:ext cx="1592434"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390417" y="1622761"/>
            <a:ext cx="2888262" cy="127192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95000"/>
                    <a:lumOff val="5000"/>
                  </a:schemeClr>
                </a:solidFill>
                <a:latin typeface="Arial"/>
                <a:ea typeface="+mn-lt"/>
                <a:cs typeface="+mn-lt"/>
              </a:rPr>
              <a:t>To edit Delivery Point click down arrow</a:t>
            </a:r>
          </a:p>
        </p:txBody>
      </p:sp>
    </p:spTree>
    <p:extLst>
      <p:ext uri="{BB962C8B-B14F-4D97-AF65-F5344CB8AC3E}">
        <p14:creationId xmlns:p14="http://schemas.microsoft.com/office/powerpoint/2010/main" val="153403527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High Level Fulfillment Process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689174" y="1149597"/>
            <a:ext cx="10279073" cy="445937"/>
          </a:xfrm>
        </p:spPr>
        <p:txBody>
          <a:bodyPr lIns="91440" tIns="45720" rIns="91440" bIns="45720" anchor="t"/>
          <a:lstStyle/>
          <a:p>
            <a:endParaRPr lang="en-US" sz="2800">
              <a:solidFill>
                <a:srgbClr val="404040"/>
              </a:solidFill>
              <a:latin typeface="Arial"/>
              <a:cs typeface="Arial"/>
            </a:endParaRPr>
          </a:p>
          <a:p>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grpSp>
        <p:nvGrpSpPr>
          <p:cNvPr id="6" name="Group 5">
            <a:extLst>
              <a:ext uri="{FF2B5EF4-FFF2-40B4-BE49-F238E27FC236}">
                <a16:creationId xmlns:a16="http://schemas.microsoft.com/office/drawing/2014/main" id="{33EFDFB8-FA8A-7FB9-924E-B187E4EF271F}"/>
              </a:ext>
            </a:extLst>
          </p:cNvPr>
          <p:cNvGrpSpPr/>
          <p:nvPr/>
        </p:nvGrpSpPr>
        <p:grpSpPr>
          <a:xfrm>
            <a:off x="887507" y="2034070"/>
            <a:ext cx="10625382" cy="2011680"/>
            <a:chOff x="887507" y="2034070"/>
            <a:chExt cx="10625382" cy="2011680"/>
          </a:xfrm>
        </p:grpSpPr>
        <p:sp>
          <p:nvSpPr>
            <p:cNvPr id="7" name="Freeform: Shape 6">
              <a:extLst>
                <a:ext uri="{FF2B5EF4-FFF2-40B4-BE49-F238E27FC236}">
                  <a16:creationId xmlns:a16="http://schemas.microsoft.com/office/drawing/2014/main" id="{32346D54-80BD-CF2E-E7AF-1DD3BBE7818C}"/>
                </a:ext>
              </a:extLst>
            </p:cNvPr>
            <p:cNvSpPr/>
            <p:nvPr/>
          </p:nvSpPr>
          <p:spPr>
            <a:xfrm>
              <a:off x="887507" y="2034070"/>
              <a:ext cx="16459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0 w 2086832"/>
                <a:gd name="connsiteY5" fmla="*/ 0 h 1371599"/>
                <a:gd name="connsiteX0" fmla="*/ 0 w 2279149"/>
                <a:gd name="connsiteY0" fmla="*/ 0 h 1371599"/>
                <a:gd name="connsiteX1" fmla="*/ 1401033 w 2279149"/>
                <a:gd name="connsiteY1" fmla="*/ 0 h 1371599"/>
                <a:gd name="connsiteX2" fmla="*/ 2279149 w 2279149"/>
                <a:gd name="connsiteY2" fmla="*/ 685800 h 1371599"/>
                <a:gd name="connsiteX3" fmla="*/ 1401033 w 2279149"/>
                <a:gd name="connsiteY3" fmla="*/ 1371599 h 1371599"/>
                <a:gd name="connsiteX4" fmla="*/ 0 w 2279149"/>
                <a:gd name="connsiteY4" fmla="*/ 1371599 h 1371599"/>
                <a:gd name="connsiteX5" fmla="*/ 0 w 2279149"/>
                <a:gd name="connsiteY5" fmla="*/ 0 h 1371599"/>
                <a:gd name="connsiteX0" fmla="*/ 0 w 2324202"/>
                <a:gd name="connsiteY0" fmla="*/ 0 h 1371599"/>
                <a:gd name="connsiteX1" fmla="*/ 1401033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280893 w 2324202"/>
                <a:gd name="connsiteY3" fmla="*/ 1358334 h 1371599"/>
                <a:gd name="connsiteX4" fmla="*/ 0 w 2324202"/>
                <a:gd name="connsiteY4" fmla="*/ 1371599 h 1371599"/>
                <a:gd name="connsiteX5" fmla="*/ 0 w 2324202"/>
                <a:gd name="connsiteY5" fmla="*/ 0 h 1371599"/>
                <a:gd name="connsiteX0" fmla="*/ 0 w 2399290"/>
                <a:gd name="connsiteY0" fmla="*/ 0 h 1371599"/>
                <a:gd name="connsiteX1" fmla="*/ 1250856 w 2399290"/>
                <a:gd name="connsiteY1" fmla="*/ 0 h 1371599"/>
                <a:gd name="connsiteX2" fmla="*/ 2399290 w 2399290"/>
                <a:gd name="connsiteY2" fmla="*/ 685800 h 1371599"/>
                <a:gd name="connsiteX3" fmla="*/ 1280893 w 2399290"/>
                <a:gd name="connsiteY3" fmla="*/ 1358334 h 1371599"/>
                <a:gd name="connsiteX4" fmla="*/ 0 w 2399290"/>
                <a:gd name="connsiteY4" fmla="*/ 1371599 h 1371599"/>
                <a:gd name="connsiteX5" fmla="*/ 0 w 2399290"/>
                <a:gd name="connsiteY5"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9290" h="1371599">
                  <a:moveTo>
                    <a:pt x="0" y="0"/>
                  </a:moveTo>
                  <a:lnTo>
                    <a:pt x="1250856" y="0"/>
                  </a:lnTo>
                  <a:lnTo>
                    <a:pt x="2399290" y="685800"/>
                  </a:lnTo>
                  <a:lnTo>
                    <a:pt x="1280893" y="1358334"/>
                  </a:lnTo>
                  <a:lnTo>
                    <a:pt x="0" y="1371599"/>
                  </a:lnTo>
                  <a:lnTo>
                    <a:pt x="0" y="0"/>
                  </a:lnTo>
                  <a:close/>
                </a:path>
              </a:pathLst>
            </a:custGeom>
            <a:solidFill>
              <a:schemeClr val="tx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42672" rIns="91440" bIns="42672" numCol="1" spcCol="1270" anchor="b" anchorCtr="0">
              <a:noAutofit/>
            </a:bodyPr>
            <a:lstStyle/>
            <a:p>
              <a:pPr marL="0" lvl="0" indent="0" algn="ctr" defTabSz="711200">
                <a:spcBef>
                  <a:spcPts val="100"/>
                </a:spcBef>
                <a:spcAft>
                  <a:spcPts val="100"/>
                </a:spcAft>
                <a:buNone/>
              </a:pPr>
              <a:r>
                <a:rPr lang="en-US" sz="1600" b="1" kern="1200"/>
                <a:t>TDA</a:t>
              </a:r>
            </a:p>
            <a:p>
              <a:pPr marL="0" lvl="0" indent="0" algn="ctr" defTabSz="711200">
                <a:spcBef>
                  <a:spcPts val="100"/>
                </a:spcBef>
                <a:spcAft>
                  <a:spcPts val="100"/>
                </a:spcAft>
                <a:buNone/>
              </a:pPr>
              <a:r>
                <a:rPr lang="en-US" sz="1600" b="1" kern="1200"/>
                <a:t>Distributes </a:t>
              </a:r>
            </a:p>
            <a:p>
              <a:pPr marL="0" lvl="0" indent="0" algn="ctr" defTabSz="711200">
                <a:spcBef>
                  <a:spcPts val="100"/>
                </a:spcBef>
                <a:spcAft>
                  <a:spcPts val="100"/>
                </a:spcAft>
                <a:buNone/>
              </a:pPr>
              <a:r>
                <a:rPr lang="en-US" sz="1600" b="1" kern="1200"/>
                <a:t>Entitlement</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kern="1200"/>
            </a:p>
          </p:txBody>
        </p:sp>
        <p:sp>
          <p:nvSpPr>
            <p:cNvPr id="8" name="Freeform: Shape 7">
              <a:extLst>
                <a:ext uri="{FF2B5EF4-FFF2-40B4-BE49-F238E27FC236}">
                  <a16:creationId xmlns:a16="http://schemas.microsoft.com/office/drawing/2014/main" id="{73357599-FDF3-24E8-D4CB-30B08FFD6405}"/>
                </a:ext>
              </a:extLst>
            </p:cNvPr>
            <p:cNvSpPr/>
            <p:nvPr/>
          </p:nvSpPr>
          <p:spPr>
            <a:xfrm>
              <a:off x="1856571" y="2034070"/>
              <a:ext cx="22860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4">
                <a:hueOff val="915853"/>
                <a:satOff val="-6584"/>
                <a:lumOff val="-1177"/>
                <a:alphaOff val="0"/>
              </a:schemeClr>
            </a:fillRef>
            <a:effectRef idx="0">
              <a:schemeClr val="accent4">
                <a:hueOff val="915853"/>
                <a:satOff val="-6584"/>
                <a:lumOff val="-1177"/>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RA</a:t>
              </a:r>
            </a:p>
            <a:p>
              <a:pPr marL="274320" lvl="0" indent="0" algn="ctr" defTabSz="711200">
                <a:spcBef>
                  <a:spcPts val="100"/>
                </a:spcBef>
                <a:spcAft>
                  <a:spcPts val="100"/>
                </a:spcAft>
                <a:buNone/>
              </a:pPr>
              <a:r>
                <a:rPr lang="en-US" sz="1600" b="1" kern="1200"/>
                <a:t>Submits </a:t>
              </a:r>
            </a:p>
            <a:p>
              <a:pPr marL="274320" lvl="0" indent="0" algn="ctr" defTabSz="711200">
                <a:spcBef>
                  <a:spcPts val="100"/>
                </a:spcBef>
                <a:spcAft>
                  <a:spcPts val="100"/>
                </a:spcAft>
                <a:buNone/>
              </a:pPr>
              <a:r>
                <a:rPr lang="en-US" sz="1600" b="1" kern="1200"/>
                <a:t>Requisition</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(Req #)</a:t>
              </a:r>
              <a:endParaRPr lang="en-US" sz="1600" b="1" kern="1200"/>
            </a:p>
          </p:txBody>
        </p:sp>
        <p:sp>
          <p:nvSpPr>
            <p:cNvPr id="10" name="Freeform: Shape 9">
              <a:extLst>
                <a:ext uri="{FF2B5EF4-FFF2-40B4-BE49-F238E27FC236}">
                  <a16:creationId xmlns:a16="http://schemas.microsoft.com/office/drawing/2014/main" id="{E7981910-131D-202E-FC98-6059D585DC07}"/>
                </a:ext>
              </a:extLst>
            </p:cNvPr>
            <p:cNvSpPr/>
            <p:nvPr/>
          </p:nvSpPr>
          <p:spPr>
            <a:xfrm>
              <a:off x="3459347" y="2034070"/>
              <a:ext cx="246888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tx1">
                <a:lumMod val="65000"/>
                <a:lumOff val="35000"/>
              </a:schemeClr>
            </a:solidFill>
          </p:spPr>
          <p:style>
            <a:lnRef idx="2">
              <a:schemeClr val="lt1">
                <a:hueOff val="0"/>
                <a:satOff val="0"/>
                <a:lumOff val="0"/>
                <a:alphaOff val="0"/>
              </a:schemeClr>
            </a:lnRef>
            <a:fillRef idx="1">
              <a:schemeClr val="accent4">
                <a:hueOff val="1831706"/>
                <a:satOff val="-13168"/>
                <a:lumOff val="-2353"/>
                <a:alphaOff val="0"/>
              </a:schemeClr>
            </a:fillRef>
            <a:effectRef idx="0">
              <a:schemeClr val="accent4">
                <a:hueOff val="1831706"/>
                <a:satOff val="-13168"/>
                <a:lumOff val="-2353"/>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TDA</a:t>
              </a:r>
            </a:p>
            <a:p>
              <a:pPr marL="274320" lvl="0" indent="0" algn="ctr" defTabSz="711200">
                <a:spcBef>
                  <a:spcPts val="100"/>
                </a:spcBef>
                <a:spcAft>
                  <a:spcPts val="100"/>
                </a:spcAft>
                <a:buNone/>
              </a:pPr>
              <a:r>
                <a:rPr lang="en-US" sz="1600" b="1" kern="1200"/>
                <a:t>Creates</a:t>
              </a:r>
            </a:p>
            <a:p>
              <a:pPr marL="27432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 </a:t>
              </a:r>
              <a:endParaRPr lang="en-US" sz="1600" b="1" kern="1200"/>
            </a:p>
          </p:txBody>
        </p:sp>
        <p:sp>
          <p:nvSpPr>
            <p:cNvPr id="12" name="Freeform: Shape 11">
              <a:extLst>
                <a:ext uri="{FF2B5EF4-FFF2-40B4-BE49-F238E27FC236}">
                  <a16:creationId xmlns:a16="http://schemas.microsoft.com/office/drawing/2014/main" id="{2059DD6E-F2A8-60D4-839A-CA65B904CB20}"/>
                </a:ext>
              </a:extLst>
            </p:cNvPr>
            <p:cNvSpPr/>
            <p:nvPr/>
          </p:nvSpPr>
          <p:spPr>
            <a:xfrm>
              <a:off x="5195004"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tx1">
                <a:lumMod val="50000"/>
                <a:lumOff val="50000"/>
              </a:schemeClr>
            </a:solidFill>
          </p:spPr>
          <p:style>
            <a:lnRef idx="2">
              <a:schemeClr val="lt1">
                <a:hueOff val="0"/>
                <a:satOff val="0"/>
                <a:lumOff val="0"/>
                <a:alphaOff val="0"/>
              </a:schemeClr>
            </a:lnRef>
            <a:fillRef idx="1">
              <a:schemeClr val="accent4">
                <a:hueOff val="2747558"/>
                <a:satOff val="-19753"/>
                <a:lumOff val="-3530"/>
                <a:alphaOff val="0"/>
              </a:schemeClr>
            </a:fillRef>
            <a:effectRef idx="0">
              <a:schemeClr val="accent4">
                <a:hueOff val="2747558"/>
                <a:satOff val="-19753"/>
                <a:lumOff val="-3530"/>
                <a:alphaOff val="0"/>
              </a:schemeClr>
            </a:effectRef>
            <a:fontRef idx="minor">
              <a:schemeClr val="lt1"/>
            </a:fontRef>
          </p:style>
          <p:txBody>
            <a:bodyPr spcFirstLastPara="0" vert="horz" wrap="square" lIns="182880" tIns="42672" rIns="91440" bIns="42672" numCol="1" spcCol="1270" anchor="b" anchorCtr="0">
              <a:noAutofit/>
            </a:bodyPr>
            <a:lstStyle/>
            <a:p>
              <a:pPr marL="182880" lvl="0" indent="0" algn="ctr" defTabSz="711200">
                <a:spcBef>
                  <a:spcPts val="100"/>
                </a:spcBef>
                <a:spcAft>
                  <a:spcPts val="100"/>
                </a:spcAft>
                <a:buNone/>
              </a:pPr>
              <a:r>
                <a:rPr lang="en-US" sz="1600" b="1" kern="1200"/>
                <a:t>USDA</a:t>
              </a:r>
            </a:p>
            <a:p>
              <a:pPr marL="182880" lvl="0" indent="0" algn="ctr" defTabSz="711200">
                <a:spcBef>
                  <a:spcPts val="100"/>
                </a:spcBef>
                <a:spcAft>
                  <a:spcPts val="100"/>
                </a:spcAft>
                <a:buNone/>
              </a:pPr>
              <a:r>
                <a:rPr lang="en-US" sz="1600" b="1" kern="1200"/>
                <a:t>Approves</a:t>
              </a:r>
            </a:p>
            <a:p>
              <a:pPr marL="18288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a:t> (SO # Created)</a:t>
              </a:r>
              <a:endParaRPr lang="en-US" sz="1600" b="1" kern="1200"/>
            </a:p>
          </p:txBody>
        </p:sp>
        <p:sp>
          <p:nvSpPr>
            <p:cNvPr id="13" name="Freeform: Shape 12">
              <a:extLst>
                <a:ext uri="{FF2B5EF4-FFF2-40B4-BE49-F238E27FC236}">
                  <a16:creationId xmlns:a16="http://schemas.microsoft.com/office/drawing/2014/main" id="{E4472AAD-12E3-7452-F079-0A2F8CDAE78C}"/>
                </a:ext>
              </a:extLst>
            </p:cNvPr>
            <p:cNvSpPr/>
            <p:nvPr/>
          </p:nvSpPr>
          <p:spPr>
            <a:xfrm>
              <a:off x="7012669"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rgbClr val="A1A1A1"/>
            </a:solidFill>
          </p:spPr>
          <p:style>
            <a:lnRef idx="2">
              <a:schemeClr val="lt1">
                <a:hueOff val="0"/>
                <a:satOff val="0"/>
                <a:lumOff val="0"/>
                <a:alphaOff val="0"/>
              </a:schemeClr>
            </a:lnRef>
            <a:fillRef idx="1">
              <a:schemeClr val="accent4">
                <a:hueOff val="3663411"/>
                <a:satOff val="-26337"/>
                <a:lumOff val="-4706"/>
                <a:alphaOff val="0"/>
              </a:schemeClr>
            </a:fillRef>
            <a:effectRef idx="0">
              <a:schemeClr val="accent4">
                <a:hueOff val="3663411"/>
                <a:satOff val="-26337"/>
                <a:lumOff val="-4706"/>
                <a:alphaOff val="0"/>
              </a:schemeClr>
            </a:effectRef>
            <a:fontRef idx="minor">
              <a:schemeClr val="lt1"/>
            </a:fontRef>
          </p:style>
          <p:txBody>
            <a:bodyPr spcFirstLastPara="0" vert="horz" wrap="square" lIns="274320" tIns="42672" rIns="91440" bIns="42672" numCol="1" spcCol="1270" anchor="b" anchorCtr="0">
              <a:noAutofit/>
            </a:bodyPr>
            <a:lstStyle/>
            <a:p>
              <a:pPr marL="182880" lvl="0" indent="0" algn="ctr" defTabSz="711200">
                <a:spcBef>
                  <a:spcPts val="100"/>
                </a:spcBef>
                <a:spcAft>
                  <a:spcPts val="100"/>
                </a:spcAft>
                <a:buNone/>
              </a:pPr>
              <a:r>
                <a:rPr lang="en-US" sz="1600" b="1" kern="1200"/>
                <a:t>Vendor </a:t>
              </a:r>
            </a:p>
            <a:p>
              <a:pPr marL="182880" lvl="0" indent="0" algn="ctr" defTabSz="711200">
                <a:spcBef>
                  <a:spcPts val="100"/>
                </a:spcBef>
                <a:spcAft>
                  <a:spcPts val="100"/>
                </a:spcAft>
                <a:buNone/>
              </a:pPr>
              <a:r>
                <a:rPr lang="en-US" sz="1600" b="1" kern="1200"/>
                <a:t>Fulfills SO  </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(PO # Created)</a:t>
              </a:r>
            </a:p>
          </p:txBody>
        </p:sp>
        <p:sp>
          <p:nvSpPr>
            <p:cNvPr id="14" name="Freeform: Shape 13">
              <a:extLst>
                <a:ext uri="{FF2B5EF4-FFF2-40B4-BE49-F238E27FC236}">
                  <a16:creationId xmlns:a16="http://schemas.microsoft.com/office/drawing/2014/main" id="{3D594F7A-9AD3-918E-67F4-3F4D1BC0BD14}"/>
                </a:ext>
              </a:extLst>
            </p:cNvPr>
            <p:cNvSpPr/>
            <p:nvPr/>
          </p:nvSpPr>
          <p:spPr>
            <a:xfrm>
              <a:off x="8769689" y="2034070"/>
              <a:ext cx="27432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bg1">
                <a:lumMod val="75000"/>
              </a:schemeClr>
            </a:solidFill>
          </p:spPr>
          <p:style>
            <a:lnRef idx="2">
              <a:schemeClr val="lt1">
                <a:hueOff val="0"/>
                <a:satOff val="0"/>
                <a:lumOff val="0"/>
                <a:alphaOff val="0"/>
              </a:schemeClr>
            </a:lnRef>
            <a:fillRef idx="1">
              <a:schemeClr val="accent4">
                <a:hueOff val="4579264"/>
                <a:satOff val="-32921"/>
                <a:lumOff val="-5883"/>
                <a:alphaOff val="0"/>
              </a:schemeClr>
            </a:fillRef>
            <a:effectRef idx="0">
              <a:schemeClr val="accent4">
                <a:hueOff val="4579264"/>
                <a:satOff val="-32921"/>
                <a:lumOff val="-5883"/>
                <a:alphaOff val="0"/>
              </a:schemeClr>
            </a:effectRef>
            <a:fontRef idx="minor">
              <a:schemeClr val="lt1"/>
            </a:fontRef>
          </p:style>
          <p:txBody>
            <a:bodyPr spcFirstLastPara="0" vert="horz" wrap="square" lIns="365760" tIns="42672" rIns="91440" bIns="42672" numCol="1" spcCol="1270" anchor="b" anchorCtr="0">
              <a:noAutofit/>
            </a:bodyPr>
            <a:lstStyle/>
            <a:p>
              <a:pPr marL="182880" lvl="0" indent="0" algn="ctr" defTabSz="711200">
                <a:spcBef>
                  <a:spcPts val="100"/>
                </a:spcBef>
                <a:spcAft>
                  <a:spcPts val="100"/>
                </a:spcAft>
                <a:buNone/>
              </a:pPr>
              <a:r>
                <a:rPr lang="en-US" sz="1600" b="1" kern="1200"/>
                <a:t>Goods </a:t>
              </a:r>
            </a:p>
            <a:p>
              <a:pPr marL="182880" lvl="0" indent="0" algn="ctr" defTabSz="711200">
                <a:spcBef>
                  <a:spcPts val="100"/>
                </a:spcBef>
                <a:spcAft>
                  <a:spcPts val="100"/>
                </a:spcAft>
                <a:buNone/>
              </a:pPr>
              <a:r>
                <a:rPr lang="en-US" sz="1600" b="1" kern="1200"/>
                <a:t>Delivered to /</a:t>
              </a:r>
            </a:p>
            <a:p>
              <a:pPr marL="182880" lvl="0" indent="0" algn="ctr" defTabSz="711200">
                <a:spcBef>
                  <a:spcPts val="100"/>
                </a:spcBef>
                <a:spcAft>
                  <a:spcPts val="100"/>
                </a:spcAft>
                <a:buNone/>
              </a:pPr>
              <a:r>
                <a:rPr lang="en-US" sz="1600" b="1" kern="1200"/>
                <a:t>Processor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(Receipting)</a:t>
              </a:r>
            </a:p>
          </p:txBody>
        </p:sp>
      </p:grpSp>
      <p:sp>
        <p:nvSpPr>
          <p:cNvPr id="16" name="Text Placeholder 15">
            <a:extLst>
              <a:ext uri="{FF2B5EF4-FFF2-40B4-BE49-F238E27FC236}">
                <a16:creationId xmlns:a16="http://schemas.microsoft.com/office/drawing/2014/main" id="{0720DE2D-7946-3551-2741-BEA5A6E07619}"/>
              </a:ext>
            </a:extLst>
          </p:cNvPr>
          <p:cNvSpPr>
            <a:spLocks noGrp="1"/>
          </p:cNvSpPr>
          <p:nvPr>
            <p:ph type="body" sz="quarter" idx="15"/>
          </p:nvPr>
        </p:nvSpPr>
        <p:spPr>
          <a:xfrm>
            <a:off x="686455" y="4743597"/>
            <a:ext cx="10912510" cy="638175"/>
          </a:xfrm>
        </p:spPr>
        <p:txBody>
          <a:bodyPr/>
          <a:lstStyle/>
          <a:p>
            <a:r>
              <a:rPr lang="en-US" sz="2800"/>
              <a:t>WBSCM only has visibility from Entitlement to </a:t>
            </a:r>
            <a:r>
              <a:rPr lang="en-US" sz="2800" b="1">
                <a:solidFill>
                  <a:srgbClr val="721F5D"/>
                </a:solidFill>
              </a:rPr>
              <a:t>Initial</a:t>
            </a:r>
            <a:r>
              <a:rPr lang="en-US" sz="2800"/>
              <a:t> Delivery Point</a:t>
            </a:r>
          </a:p>
        </p:txBody>
      </p:sp>
    </p:spTree>
    <p:extLst>
      <p:ext uri="{BB962C8B-B14F-4D97-AF65-F5344CB8AC3E}">
        <p14:creationId xmlns:p14="http://schemas.microsoft.com/office/powerpoint/2010/main" val="2062060612"/>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F474AC-178A-C097-526A-7139C4CAA42D}"/>
              </a:ext>
            </a:extLst>
          </p:cNvPr>
          <p:cNvPicPr>
            <a:picLocks noChangeAspect="1"/>
          </p:cNvPicPr>
          <p:nvPr/>
        </p:nvPicPr>
        <p:blipFill>
          <a:blip r:embed="rId3"/>
          <a:stretch>
            <a:fillRect/>
          </a:stretch>
        </p:blipFill>
        <p:spPr>
          <a:xfrm>
            <a:off x="655562" y="1291181"/>
            <a:ext cx="10593233" cy="400079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5" name="Rectangle 14">
            <a:extLst>
              <a:ext uri="{FF2B5EF4-FFF2-40B4-BE49-F238E27FC236}">
                <a16:creationId xmlns:a16="http://schemas.microsoft.com/office/drawing/2014/main" id="{C8997EE0-C3BE-1E86-CB2C-56E76DDF4C26}"/>
              </a:ext>
            </a:extLst>
          </p:cNvPr>
          <p:cNvSpPr/>
          <p:nvPr/>
        </p:nvSpPr>
        <p:spPr>
          <a:xfrm>
            <a:off x="2362659" y="3406129"/>
            <a:ext cx="2149963"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89FAA5F-CF2D-62A6-9FF7-90C6CFCBC3E4}"/>
              </a:ext>
            </a:extLst>
          </p:cNvPr>
          <p:cNvSpPr/>
          <p:nvPr/>
        </p:nvSpPr>
        <p:spPr>
          <a:xfrm>
            <a:off x="3399545" y="1411880"/>
            <a:ext cx="5432484" cy="19399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dirty="0">
                <a:solidFill>
                  <a:schemeClr val="tx1">
                    <a:lumMod val="95000"/>
                    <a:lumOff val="5000"/>
                  </a:schemeClr>
                </a:solidFill>
                <a:latin typeface="Arial"/>
                <a:ea typeface="+mn-lt"/>
                <a:cs typeface="+mn-lt"/>
              </a:rPr>
              <a:t>Edit quantity for line items marked as </a:t>
            </a:r>
            <a:r>
              <a:rPr lang="en-US" sz="2000" b="1" i="1" u="sng" dirty="0">
                <a:solidFill>
                  <a:schemeClr val="tx1">
                    <a:lumMod val="95000"/>
                    <a:lumOff val="5000"/>
                  </a:schemeClr>
                </a:solidFill>
                <a:latin typeface="Arial"/>
                <a:ea typeface="+mn-lt"/>
                <a:cs typeface="+mn-lt"/>
              </a:rPr>
              <a:t>incorrect</a:t>
            </a:r>
            <a:r>
              <a:rPr lang="en-US" sz="2000" dirty="0">
                <a:solidFill>
                  <a:schemeClr val="tx1">
                    <a:lumMod val="95000"/>
                    <a:lumOff val="5000"/>
                  </a:schemeClr>
                </a:solidFill>
                <a:latin typeface="Arial"/>
                <a:ea typeface="+mn-lt"/>
                <a:cs typeface="+mn-lt"/>
              </a:rPr>
              <a:t> </a:t>
            </a:r>
            <a:r>
              <a:rPr lang="en-US" sz="2000" b="1" dirty="0">
                <a:solidFill>
                  <a:schemeClr val="tx1">
                    <a:lumMod val="95000"/>
                    <a:lumOff val="5000"/>
                  </a:schemeClr>
                </a:solidFill>
                <a:latin typeface="Arial"/>
                <a:ea typeface="+mn-lt"/>
                <a:cs typeface="+mn-lt"/>
              </a:rPr>
              <a:t>on Quality Assurance print outs</a:t>
            </a:r>
          </a:p>
          <a:p>
            <a:r>
              <a:rPr lang="en-US" sz="800" b="1" dirty="0">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000" b="1" dirty="0">
                <a:solidFill>
                  <a:schemeClr val="tx1">
                    <a:lumMod val="95000"/>
                    <a:lumOff val="5000"/>
                  </a:schemeClr>
                </a:solidFill>
                <a:latin typeface="Arial"/>
                <a:ea typeface="+mn-lt"/>
                <a:cs typeface="+mn-lt"/>
              </a:rPr>
              <a:t>If no edits needed, leave quantities as is.</a:t>
            </a:r>
          </a:p>
        </p:txBody>
      </p:sp>
      <p:sp>
        <p:nvSpPr>
          <p:cNvPr id="4" name="Oval 3">
            <a:extLst>
              <a:ext uri="{FF2B5EF4-FFF2-40B4-BE49-F238E27FC236}">
                <a16:creationId xmlns:a16="http://schemas.microsoft.com/office/drawing/2014/main" id="{AE8DFF07-3461-252A-C20A-6C454E65779E}"/>
              </a:ext>
            </a:extLst>
          </p:cNvPr>
          <p:cNvSpPr/>
          <p:nvPr/>
        </p:nvSpPr>
        <p:spPr>
          <a:xfrm>
            <a:off x="2996199" y="4538097"/>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9</a:t>
            </a:r>
          </a:p>
        </p:txBody>
      </p:sp>
    </p:spTree>
    <p:extLst>
      <p:ext uri="{BB962C8B-B14F-4D97-AF65-F5344CB8AC3E}">
        <p14:creationId xmlns:p14="http://schemas.microsoft.com/office/powerpoint/2010/main" val="77867683"/>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873D3-8DBC-FA2E-2828-5DD95A592690}"/>
              </a:ext>
            </a:extLst>
          </p:cNvPr>
          <p:cNvPicPr>
            <a:picLocks noChangeAspect="1"/>
          </p:cNvPicPr>
          <p:nvPr/>
        </p:nvPicPr>
        <p:blipFill>
          <a:blip r:embed="rId3"/>
          <a:stretch>
            <a:fillRect/>
          </a:stretch>
        </p:blipFill>
        <p:spPr>
          <a:xfrm>
            <a:off x="655563" y="1428603"/>
            <a:ext cx="10593233" cy="400079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655563" y="3515233"/>
            <a:ext cx="452475" cy="127192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419632" y="2194621"/>
            <a:ext cx="1592434"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655563" y="1230635"/>
            <a:ext cx="5336446" cy="17943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Click down arrow icon to edit Delivery Points marked as incorrect on Quality Assurance print outs</a:t>
            </a:r>
          </a:p>
          <a:p>
            <a:r>
              <a:rPr lang="en-US" sz="800" b="1">
                <a:solidFill>
                  <a:schemeClr val="tx1">
                    <a:lumMod val="95000"/>
                    <a:lumOff val="5000"/>
                  </a:schemeClr>
                </a:solidFill>
                <a:latin typeface="Arial"/>
                <a:ea typeface="+mn-lt"/>
                <a:cs typeface="+mn-lt"/>
              </a:rPr>
              <a:t> </a:t>
            </a:r>
          </a:p>
          <a:p>
            <a:pPr marL="342900" indent="-342900">
              <a:buFont typeface="Arial" panose="020B0604020202020204" pitchFamily="34" charset="0"/>
              <a:buChar char="•"/>
            </a:pPr>
            <a:r>
              <a:rPr lang="en-US" sz="2000" b="1">
                <a:solidFill>
                  <a:schemeClr val="tx1">
                    <a:lumMod val="95000"/>
                    <a:lumOff val="5000"/>
                  </a:schemeClr>
                </a:solidFill>
                <a:latin typeface="Arial"/>
                <a:ea typeface="+mn-lt"/>
                <a:cs typeface="+mn-lt"/>
              </a:rPr>
              <a:t>If no edits needed, leave as is.</a:t>
            </a:r>
          </a:p>
        </p:txBody>
      </p:sp>
    </p:spTree>
    <p:extLst>
      <p:ext uri="{BB962C8B-B14F-4D97-AF65-F5344CB8AC3E}">
        <p14:creationId xmlns:p14="http://schemas.microsoft.com/office/powerpoint/2010/main" val="3381104643"/>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66C61-E7BE-245B-279E-738FE3494C87}"/>
              </a:ext>
            </a:extLst>
          </p:cNvPr>
          <p:cNvPicPr>
            <a:picLocks noChangeAspect="1"/>
          </p:cNvPicPr>
          <p:nvPr/>
        </p:nvPicPr>
        <p:blipFill>
          <a:blip r:embed="rId3"/>
          <a:stretch>
            <a:fillRect/>
          </a:stretch>
        </p:blipFill>
        <p:spPr>
          <a:xfrm>
            <a:off x="667438" y="1079866"/>
            <a:ext cx="10618040" cy="4596012"/>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5"/>
            <a:ext cx="10618040" cy="700336"/>
          </a:xfrm>
          <a:ln w="28575">
            <a:solidFill>
              <a:schemeClr val="tx1"/>
            </a:solidFill>
          </a:ln>
        </p:spPr>
        <p:txBody>
          <a:bodyPr lIns="91440" tIns="45720" rIns="91440" bIns="45720" anchor="t"/>
          <a:lstStyle/>
          <a:p>
            <a:pPr algn="ctr"/>
            <a:r>
              <a:rPr lang="en-US" sz="4400" dirty="0">
                <a:latin typeface="Arial"/>
                <a:cs typeface="Arial"/>
              </a:rPr>
              <a:t>Ready for Approval</a:t>
            </a:r>
          </a:p>
          <a:p>
            <a:pPr algn="ctr"/>
            <a:endParaRPr lang="en-US" sz="4400" dirty="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3432979" y="3861712"/>
            <a:ext cx="3810971" cy="336005"/>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6632239" y="2483122"/>
            <a:ext cx="1592434"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6352893" y="2007632"/>
            <a:ext cx="3689872" cy="93076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To edit Delivery Point, click drop down arrow</a:t>
            </a:r>
          </a:p>
        </p:txBody>
      </p:sp>
      <p:sp>
        <p:nvSpPr>
          <p:cNvPr id="10" name="Rectangle: Rounded Corners 9">
            <a:extLst>
              <a:ext uri="{FF2B5EF4-FFF2-40B4-BE49-F238E27FC236}">
                <a16:creationId xmlns:a16="http://schemas.microsoft.com/office/drawing/2014/main" id="{1E50B605-E0D8-5080-C21C-3EDAED696FAA}"/>
              </a:ext>
            </a:extLst>
          </p:cNvPr>
          <p:cNvSpPr/>
          <p:nvPr/>
        </p:nvSpPr>
        <p:spPr>
          <a:xfrm>
            <a:off x="3265609" y="4409598"/>
            <a:ext cx="4200635" cy="1571566"/>
          </a:xfrm>
          <a:prstGeom prst="roundRect">
            <a:avLst/>
          </a:prstGeom>
          <a:solidFill>
            <a:srgbClr val="FFFF47"/>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dirty="0">
                <a:solidFill>
                  <a:schemeClr val="tx1">
                    <a:lumMod val="95000"/>
                    <a:lumOff val="5000"/>
                  </a:schemeClr>
                </a:solidFill>
                <a:latin typeface="Arial"/>
                <a:ea typeface="+mn-lt"/>
                <a:cs typeface="+mn-lt"/>
              </a:rPr>
              <a:t>*Note: </a:t>
            </a:r>
          </a:p>
          <a:p>
            <a:pPr marL="285750" indent="-285750">
              <a:buFont typeface="Arial" panose="020B0604020202020204" pitchFamily="34" charset="0"/>
              <a:buChar char="•"/>
            </a:pPr>
            <a:r>
              <a:rPr lang="en-US" sz="1600" b="1" dirty="0">
                <a:solidFill>
                  <a:schemeClr val="tx1">
                    <a:lumMod val="95000"/>
                    <a:lumOff val="5000"/>
                  </a:schemeClr>
                </a:solidFill>
                <a:latin typeface="Arial"/>
                <a:ea typeface="+mn-lt"/>
                <a:cs typeface="+mn-lt"/>
              </a:rPr>
              <a:t>All </a:t>
            </a:r>
            <a:r>
              <a:rPr lang="en-US" sz="1600" b="1" i="1" u="sng" dirty="0">
                <a:solidFill>
                  <a:schemeClr val="tx1">
                    <a:lumMod val="95000"/>
                    <a:lumOff val="5000"/>
                  </a:schemeClr>
                </a:solidFill>
                <a:latin typeface="Arial"/>
                <a:ea typeface="+mn-lt"/>
                <a:cs typeface="+mn-lt"/>
              </a:rPr>
              <a:t>warehouses and processors</a:t>
            </a:r>
            <a:r>
              <a:rPr lang="en-US" sz="1600" dirty="0">
                <a:solidFill>
                  <a:schemeClr val="tx1">
                    <a:lumMod val="95000"/>
                    <a:lumOff val="5000"/>
                  </a:schemeClr>
                </a:solidFill>
                <a:latin typeface="Arial"/>
                <a:ea typeface="+mn-lt"/>
                <a:cs typeface="+mn-lt"/>
              </a:rPr>
              <a:t> </a:t>
            </a:r>
            <a:r>
              <a:rPr lang="en-US" sz="1600" b="1" dirty="0">
                <a:solidFill>
                  <a:schemeClr val="tx1">
                    <a:lumMod val="95000"/>
                    <a:lumOff val="5000"/>
                  </a:schemeClr>
                </a:solidFill>
                <a:latin typeface="Arial"/>
                <a:ea typeface="+mn-lt"/>
                <a:cs typeface="+mn-lt"/>
              </a:rPr>
              <a:t>will appear in Delivery Point dropdown</a:t>
            </a:r>
            <a:br>
              <a:rPr lang="en-US" sz="1600" b="1" dirty="0">
                <a:solidFill>
                  <a:schemeClr val="tx1">
                    <a:lumMod val="95000"/>
                    <a:lumOff val="5000"/>
                  </a:schemeClr>
                </a:solidFill>
                <a:latin typeface="Arial"/>
                <a:ea typeface="+mn-lt"/>
                <a:cs typeface="+mn-lt"/>
              </a:rPr>
            </a:br>
            <a:endParaRPr lang="en-US" sz="1000" b="1" dirty="0">
              <a:solidFill>
                <a:schemeClr val="tx1">
                  <a:lumMod val="95000"/>
                  <a:lumOff val="5000"/>
                </a:schemeClr>
              </a:solidFill>
              <a:latin typeface="Arial"/>
              <a:ea typeface="+mn-lt"/>
              <a:cs typeface="+mn-lt"/>
            </a:endParaRPr>
          </a:p>
          <a:p>
            <a:pPr marL="285750" indent="-285750">
              <a:buFont typeface="Arial" panose="020B0604020202020204" pitchFamily="34" charset="0"/>
              <a:buChar char="•"/>
            </a:pPr>
            <a:r>
              <a:rPr lang="en-US" sz="1600" b="1" dirty="0">
                <a:solidFill>
                  <a:schemeClr val="tx1">
                    <a:lumMod val="95000"/>
                    <a:lumOff val="5000"/>
                  </a:schemeClr>
                </a:solidFill>
                <a:latin typeface="Arial"/>
                <a:ea typeface="+mn-lt"/>
                <a:cs typeface="+mn-lt"/>
              </a:rPr>
              <a:t>Select </a:t>
            </a:r>
            <a:r>
              <a:rPr lang="en-US" sz="1600" b="1" i="1" u="sng" dirty="0">
                <a:solidFill>
                  <a:schemeClr val="tx1">
                    <a:lumMod val="95000"/>
                    <a:lumOff val="5000"/>
                  </a:schemeClr>
                </a:solidFill>
                <a:latin typeface="Arial"/>
                <a:ea typeface="+mn-lt"/>
                <a:cs typeface="+mn-lt"/>
              </a:rPr>
              <a:t>the correct processor</a:t>
            </a:r>
            <a:r>
              <a:rPr lang="en-US" sz="1600" dirty="0">
                <a:solidFill>
                  <a:schemeClr val="tx1">
                    <a:lumMod val="95000"/>
                    <a:lumOff val="5000"/>
                  </a:schemeClr>
                </a:solidFill>
                <a:latin typeface="Arial"/>
                <a:ea typeface="+mn-lt"/>
                <a:cs typeface="+mn-lt"/>
              </a:rPr>
              <a:t> </a:t>
            </a:r>
            <a:r>
              <a:rPr lang="en-US" sz="1600" b="1" dirty="0">
                <a:solidFill>
                  <a:schemeClr val="tx1">
                    <a:lumMod val="95000"/>
                    <a:lumOff val="5000"/>
                  </a:schemeClr>
                </a:solidFill>
                <a:latin typeface="Arial"/>
                <a:ea typeface="+mn-lt"/>
                <a:cs typeface="+mn-lt"/>
              </a:rPr>
              <a:t>for Processing items</a:t>
            </a:r>
          </a:p>
        </p:txBody>
      </p:sp>
      <p:pic>
        <p:nvPicPr>
          <p:cNvPr id="13" name="Graphic 12" descr="Exclamation mark with solid fill">
            <a:extLst>
              <a:ext uri="{FF2B5EF4-FFF2-40B4-BE49-F238E27FC236}">
                <a16:creationId xmlns:a16="http://schemas.microsoft.com/office/drawing/2014/main" id="{A7BBDBBF-3A7C-F96D-A98D-EBC9D3DDE7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78031" y="5181557"/>
            <a:ext cx="620327" cy="620327"/>
          </a:xfrm>
          <a:prstGeom prst="rect">
            <a:avLst/>
          </a:prstGeom>
          <a:effectLst>
            <a:glow rad="101600">
              <a:schemeClr val="bg2">
                <a:lumMod val="50000"/>
                <a:alpha val="6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155374811"/>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81E90-1A8E-D194-DF2F-CF83AF51FE1C}"/>
              </a:ext>
            </a:extLst>
          </p:cNvPr>
          <p:cNvPicPr>
            <a:picLocks noChangeAspect="1"/>
          </p:cNvPicPr>
          <p:nvPr/>
        </p:nvPicPr>
        <p:blipFill>
          <a:blip r:embed="rId3"/>
          <a:stretch>
            <a:fillRect/>
          </a:stretch>
        </p:blipFill>
        <p:spPr>
          <a:xfrm>
            <a:off x="655563" y="1108297"/>
            <a:ext cx="10618040" cy="4643623"/>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688273"/>
          </a:xfrm>
          <a:ln w="28575">
            <a:solidFill>
              <a:schemeClr val="tx1"/>
            </a:solidFill>
          </a:ln>
        </p:spPr>
        <p:txBody>
          <a:bodyPr lIns="91440" tIns="45720" rIns="91440" bIns="45720" anchor="t"/>
          <a:lstStyle/>
          <a:p>
            <a:pPr algn="ctr"/>
            <a:r>
              <a:rPr lang="en-US" sz="4400" dirty="0">
                <a:latin typeface="Arial"/>
                <a:cs typeface="Arial"/>
              </a:rPr>
              <a:t>Ready for Approval</a:t>
            </a:r>
          </a:p>
          <a:p>
            <a:pPr algn="ctr"/>
            <a:endParaRPr lang="en-US" sz="4400" dirty="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3504229" y="3919602"/>
            <a:ext cx="3638849" cy="1402059"/>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27959">
            <a:off x="6058720" y="3276958"/>
            <a:ext cx="2107192" cy="1724291"/>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5892895" y="2441138"/>
            <a:ext cx="4023360" cy="90956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lumMod val="95000"/>
                    <a:lumOff val="5000"/>
                  </a:schemeClr>
                </a:solidFill>
                <a:latin typeface="Arial"/>
                <a:ea typeface="+mn-lt"/>
                <a:cs typeface="+mn-lt"/>
              </a:rPr>
              <a:t>Choose correct </a:t>
            </a:r>
            <a:r>
              <a:rPr lang="en-US" sz="2000" b="1" i="1" dirty="0">
                <a:solidFill>
                  <a:schemeClr val="tx1">
                    <a:lumMod val="95000"/>
                    <a:lumOff val="5000"/>
                  </a:schemeClr>
                </a:solidFill>
                <a:latin typeface="Arial"/>
                <a:ea typeface="+mn-lt"/>
                <a:cs typeface="+mn-lt"/>
              </a:rPr>
              <a:t>processor</a:t>
            </a:r>
            <a:r>
              <a:rPr lang="en-US" sz="2000" b="1" dirty="0">
                <a:solidFill>
                  <a:schemeClr val="tx1">
                    <a:lumMod val="95000"/>
                    <a:lumOff val="5000"/>
                  </a:schemeClr>
                </a:solidFill>
                <a:latin typeface="Arial"/>
                <a:ea typeface="+mn-lt"/>
                <a:cs typeface="+mn-lt"/>
              </a:rPr>
              <a:t> </a:t>
            </a:r>
            <a:br>
              <a:rPr lang="en-US" sz="2000" b="1" dirty="0">
                <a:solidFill>
                  <a:schemeClr val="tx1">
                    <a:lumMod val="95000"/>
                    <a:lumOff val="5000"/>
                  </a:schemeClr>
                </a:solidFill>
                <a:latin typeface="Arial"/>
                <a:ea typeface="+mn-lt"/>
                <a:cs typeface="+mn-lt"/>
              </a:rPr>
            </a:br>
            <a:r>
              <a:rPr lang="en-US" sz="2000" b="1" dirty="0">
                <a:solidFill>
                  <a:schemeClr val="tx1">
                    <a:lumMod val="95000"/>
                    <a:lumOff val="5000"/>
                  </a:schemeClr>
                </a:solidFill>
                <a:latin typeface="Arial"/>
                <a:ea typeface="+mn-lt"/>
                <a:cs typeface="+mn-lt"/>
              </a:rPr>
              <a:t>from dropdown list</a:t>
            </a:r>
          </a:p>
        </p:txBody>
      </p:sp>
      <p:sp>
        <p:nvSpPr>
          <p:cNvPr id="7" name="Octagon 6">
            <a:extLst>
              <a:ext uri="{FF2B5EF4-FFF2-40B4-BE49-F238E27FC236}">
                <a16:creationId xmlns:a16="http://schemas.microsoft.com/office/drawing/2014/main" id="{542AC740-6CE9-3BBA-D286-6C2635A94BA0}"/>
              </a:ext>
            </a:extLst>
          </p:cNvPr>
          <p:cNvSpPr/>
          <p:nvPr/>
        </p:nvSpPr>
        <p:spPr>
          <a:xfrm>
            <a:off x="1715256" y="1977140"/>
            <a:ext cx="2286000" cy="2011680"/>
          </a:xfrm>
          <a:prstGeom prst="octagon">
            <a:avLst/>
          </a:prstGeom>
          <a:solidFill>
            <a:srgbClr val="FFFF47"/>
          </a:solidFill>
          <a:ln w="19050">
            <a:solidFill>
              <a:schemeClr val="tx1"/>
            </a:solidFill>
          </a:ln>
          <a:effectLst>
            <a:glow rad="101600">
              <a:schemeClr val="bg2">
                <a:lumMod val="50000"/>
                <a:alpha val="6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u="sng" dirty="0">
                <a:solidFill>
                  <a:schemeClr val="tx1">
                    <a:lumMod val="95000"/>
                    <a:lumOff val="5000"/>
                  </a:schemeClr>
                </a:solidFill>
                <a:latin typeface="Arial"/>
                <a:ea typeface="+mn-lt"/>
                <a:cs typeface="+mn-lt"/>
              </a:rPr>
              <a:t>*REMINDER:</a:t>
            </a:r>
            <a:br>
              <a:rPr lang="en-US" sz="1600" b="1" u="sng" dirty="0">
                <a:solidFill>
                  <a:schemeClr val="tx1">
                    <a:lumMod val="95000"/>
                    <a:lumOff val="5000"/>
                  </a:schemeClr>
                </a:solidFill>
                <a:latin typeface="Arial"/>
                <a:ea typeface="+mn-lt"/>
                <a:cs typeface="+mn-lt"/>
              </a:rPr>
            </a:br>
            <a:r>
              <a:rPr lang="en-US" sz="600" b="1" u="sng" dirty="0">
                <a:solidFill>
                  <a:schemeClr val="tx1">
                    <a:lumMod val="95000"/>
                    <a:lumOff val="5000"/>
                  </a:schemeClr>
                </a:solidFill>
                <a:latin typeface="Arial"/>
                <a:ea typeface="+mn-lt"/>
                <a:cs typeface="+mn-lt"/>
              </a:rPr>
              <a:t>  </a:t>
            </a:r>
          </a:p>
          <a:p>
            <a:pPr algn="ctr"/>
            <a:r>
              <a:rPr lang="en-US" sz="1600" b="1" dirty="0">
                <a:solidFill>
                  <a:schemeClr val="tx1">
                    <a:lumMod val="95000"/>
                    <a:lumOff val="5000"/>
                  </a:schemeClr>
                </a:solidFill>
                <a:latin typeface="Arial"/>
                <a:ea typeface="+mn-lt"/>
                <a:cs typeface="+mn-lt"/>
              </a:rPr>
              <a:t>Select </a:t>
            </a:r>
            <a:r>
              <a:rPr lang="en-US" sz="1600" b="1" i="1" u="sng" dirty="0">
                <a:solidFill>
                  <a:schemeClr val="tx1">
                    <a:lumMod val="95000"/>
                    <a:lumOff val="5000"/>
                  </a:schemeClr>
                </a:solidFill>
                <a:latin typeface="Arial"/>
                <a:ea typeface="+mn-lt"/>
                <a:cs typeface="+mn-lt"/>
              </a:rPr>
              <a:t>your bid awarded </a:t>
            </a:r>
            <a:r>
              <a:rPr lang="en-US" sz="1600" dirty="0">
                <a:solidFill>
                  <a:schemeClr val="tx1">
                    <a:lumMod val="95000"/>
                    <a:lumOff val="5000"/>
                  </a:schemeClr>
                </a:solidFill>
                <a:latin typeface="Arial"/>
                <a:ea typeface="+mn-lt"/>
                <a:cs typeface="+mn-lt"/>
              </a:rPr>
              <a:t> </a:t>
            </a:r>
            <a:r>
              <a:rPr lang="en-US" sz="1600" b="1" dirty="0">
                <a:solidFill>
                  <a:schemeClr val="tx1">
                    <a:lumMod val="95000"/>
                    <a:lumOff val="5000"/>
                  </a:schemeClr>
                </a:solidFill>
                <a:latin typeface="Arial"/>
                <a:ea typeface="+mn-lt"/>
                <a:cs typeface="+mn-lt"/>
              </a:rPr>
              <a:t>processor for processing items</a:t>
            </a:r>
          </a:p>
        </p:txBody>
      </p:sp>
      <p:pic>
        <p:nvPicPr>
          <p:cNvPr id="8" name="Graphic 7" descr="Exclamation mark with solid fill">
            <a:extLst>
              <a:ext uri="{FF2B5EF4-FFF2-40B4-BE49-F238E27FC236}">
                <a16:creationId xmlns:a16="http://schemas.microsoft.com/office/drawing/2014/main" id="{67E12F4B-CFC1-057C-7D9D-274A3EB7DD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04229" y="2459235"/>
            <a:ext cx="315547" cy="315547"/>
          </a:xfrm>
          <a:prstGeom prst="rect">
            <a:avLst/>
          </a:prstGeom>
          <a:effectLst>
            <a:glow rad="101600">
              <a:schemeClr val="bg2">
                <a:lumMod val="50000"/>
                <a:alpha val="60000"/>
              </a:schemeClr>
            </a:glow>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1343BD2E-54F5-FA17-2ED4-A7A20E98907D}"/>
              </a:ext>
            </a:extLst>
          </p:cNvPr>
          <p:cNvSpPr/>
          <p:nvPr/>
        </p:nvSpPr>
        <p:spPr>
          <a:xfrm>
            <a:off x="5567565" y="221718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10</a:t>
            </a:r>
          </a:p>
        </p:txBody>
      </p:sp>
    </p:spTree>
    <p:extLst>
      <p:ext uri="{BB962C8B-B14F-4D97-AF65-F5344CB8AC3E}">
        <p14:creationId xmlns:p14="http://schemas.microsoft.com/office/powerpoint/2010/main" val="389385772"/>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BC4BC6-BEE1-86AA-EE6D-680A41382BDF}"/>
              </a:ext>
            </a:extLst>
          </p:cNvPr>
          <p:cNvPicPr>
            <a:picLocks noChangeAspect="1"/>
          </p:cNvPicPr>
          <p:nvPr/>
        </p:nvPicPr>
        <p:blipFill>
          <a:blip r:embed="rId3"/>
          <a:stretch>
            <a:fillRect/>
          </a:stretch>
        </p:blipFill>
        <p:spPr>
          <a:xfrm>
            <a:off x="691188" y="1264551"/>
            <a:ext cx="10618040" cy="4458029"/>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1188"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698041" y="3521302"/>
            <a:ext cx="453027" cy="383724"/>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1054342" y="2589183"/>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1815747" y="2349140"/>
            <a:ext cx="4023360" cy="90956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arrow to close Delivery Point dropdown if desired</a:t>
            </a:r>
          </a:p>
        </p:txBody>
      </p:sp>
      <p:sp>
        <p:nvSpPr>
          <p:cNvPr id="4" name="Oval 3">
            <a:extLst>
              <a:ext uri="{FF2B5EF4-FFF2-40B4-BE49-F238E27FC236}">
                <a16:creationId xmlns:a16="http://schemas.microsoft.com/office/drawing/2014/main" id="{466321BF-0EA9-3D8D-8449-A27F86A67019}"/>
              </a:ext>
            </a:extLst>
          </p:cNvPr>
          <p:cNvSpPr/>
          <p:nvPr/>
        </p:nvSpPr>
        <p:spPr>
          <a:xfrm>
            <a:off x="1505780" y="2071461"/>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11</a:t>
            </a:r>
          </a:p>
        </p:txBody>
      </p:sp>
    </p:spTree>
    <p:extLst>
      <p:ext uri="{BB962C8B-B14F-4D97-AF65-F5344CB8AC3E}">
        <p14:creationId xmlns:p14="http://schemas.microsoft.com/office/powerpoint/2010/main" val="600810229"/>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67CA8-E5AA-1B13-3F84-50888B7D8FE7}"/>
              </a:ext>
            </a:extLst>
          </p:cNvPr>
          <p:cNvPicPr>
            <a:picLocks noChangeAspect="1"/>
          </p:cNvPicPr>
          <p:nvPr/>
        </p:nvPicPr>
        <p:blipFill>
          <a:blip r:embed="rId3"/>
          <a:stretch>
            <a:fillRect/>
          </a:stretch>
        </p:blipFill>
        <p:spPr>
          <a:xfrm>
            <a:off x="655562" y="1291181"/>
            <a:ext cx="10593233" cy="400079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605350" y="4775481"/>
            <a:ext cx="1003828" cy="488201"/>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A397840-AAE4-F841-4F47-92E2B6834B9F}"/>
              </a:ext>
            </a:extLst>
          </p:cNvPr>
          <p:cNvSpPr/>
          <p:nvPr/>
        </p:nvSpPr>
        <p:spPr>
          <a:xfrm>
            <a:off x="1472035" y="2746023"/>
            <a:ext cx="2422769" cy="148492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“Update” to save changes</a:t>
            </a:r>
          </a:p>
        </p:txBody>
      </p:sp>
      <p:sp>
        <p:nvSpPr>
          <p:cNvPr id="7" name="Arrow: Left 6">
            <a:extLst>
              <a:ext uri="{FF2B5EF4-FFF2-40B4-BE49-F238E27FC236}">
                <a16:creationId xmlns:a16="http://schemas.microsoft.com/office/drawing/2014/main" id="{44DF504E-951D-8F40-34C0-DD756100FE47}"/>
              </a:ext>
            </a:extLst>
          </p:cNvPr>
          <p:cNvSpPr/>
          <p:nvPr/>
        </p:nvSpPr>
        <p:spPr>
          <a:xfrm>
            <a:off x="1495343" y="4549382"/>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
        <p:nvSpPr>
          <p:cNvPr id="10" name="Oval 9">
            <a:extLst>
              <a:ext uri="{FF2B5EF4-FFF2-40B4-BE49-F238E27FC236}">
                <a16:creationId xmlns:a16="http://schemas.microsoft.com/office/drawing/2014/main" id="{1343BD2E-54F5-FA17-2ED4-A7A20E98907D}"/>
              </a:ext>
            </a:extLst>
          </p:cNvPr>
          <p:cNvSpPr/>
          <p:nvPr/>
        </p:nvSpPr>
        <p:spPr>
          <a:xfrm>
            <a:off x="2826013" y="454938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12</a:t>
            </a:r>
          </a:p>
        </p:txBody>
      </p:sp>
    </p:spTree>
    <p:extLst>
      <p:ext uri="{BB962C8B-B14F-4D97-AF65-F5344CB8AC3E}">
        <p14:creationId xmlns:p14="http://schemas.microsoft.com/office/powerpoint/2010/main" val="1080910344"/>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5BABF-93E5-07A9-6087-C213773844DD}"/>
              </a:ext>
            </a:extLst>
          </p:cNvPr>
          <p:cNvPicPr>
            <a:picLocks noChangeAspect="1"/>
          </p:cNvPicPr>
          <p:nvPr/>
        </p:nvPicPr>
        <p:blipFill>
          <a:blip r:embed="rId3"/>
          <a:stretch>
            <a:fillRect/>
          </a:stretch>
        </p:blipFill>
        <p:spPr>
          <a:xfrm>
            <a:off x="655562" y="1291181"/>
            <a:ext cx="10593233" cy="400079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6143820" y="3969286"/>
            <a:ext cx="1525966" cy="688490"/>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7433208" y="3051484"/>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8194612" y="2811441"/>
            <a:ext cx="3347927" cy="184633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dropdown in “User Status” column for each line item once </a:t>
            </a:r>
            <a:r>
              <a:rPr lang="en-US" sz="2000" b="1" i="1" u="sng">
                <a:solidFill>
                  <a:schemeClr val="bg1"/>
                </a:solidFill>
                <a:latin typeface="Arial"/>
                <a:ea typeface="+mn-lt"/>
                <a:cs typeface="+mn-lt"/>
              </a:rPr>
              <a:t>all updates are complete</a:t>
            </a:r>
          </a:p>
        </p:txBody>
      </p:sp>
      <p:sp>
        <p:nvSpPr>
          <p:cNvPr id="10" name="Oval 9">
            <a:extLst>
              <a:ext uri="{FF2B5EF4-FFF2-40B4-BE49-F238E27FC236}">
                <a16:creationId xmlns:a16="http://schemas.microsoft.com/office/drawing/2014/main" id="{1343BD2E-54F5-FA17-2ED4-A7A20E98907D}"/>
              </a:ext>
            </a:extLst>
          </p:cNvPr>
          <p:cNvSpPr/>
          <p:nvPr/>
        </p:nvSpPr>
        <p:spPr>
          <a:xfrm>
            <a:off x="7884646" y="2533762"/>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13</a:t>
            </a:r>
          </a:p>
        </p:txBody>
      </p:sp>
    </p:spTree>
    <p:extLst>
      <p:ext uri="{BB962C8B-B14F-4D97-AF65-F5344CB8AC3E}">
        <p14:creationId xmlns:p14="http://schemas.microsoft.com/office/powerpoint/2010/main" val="4128928504"/>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FE30EC-1A97-F71D-6563-FD8A4D71942A}"/>
              </a:ext>
            </a:extLst>
          </p:cNvPr>
          <p:cNvPicPr>
            <a:picLocks noChangeAspect="1"/>
          </p:cNvPicPr>
          <p:nvPr/>
        </p:nvPicPr>
        <p:blipFill>
          <a:blip r:embed="rId3"/>
          <a:stretch>
            <a:fillRect/>
          </a:stretch>
        </p:blipFill>
        <p:spPr>
          <a:xfrm>
            <a:off x="514405" y="1776202"/>
            <a:ext cx="10887114" cy="3728737"/>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6303525" y="4314726"/>
            <a:ext cx="1415295" cy="688490"/>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7456721" y="3496152"/>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7991521" y="3167746"/>
            <a:ext cx="3718210" cy="11855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Select “Ready for Approval” for each line item</a:t>
            </a:r>
          </a:p>
        </p:txBody>
      </p:sp>
      <p:sp>
        <p:nvSpPr>
          <p:cNvPr id="10" name="Oval 9">
            <a:extLst>
              <a:ext uri="{FF2B5EF4-FFF2-40B4-BE49-F238E27FC236}">
                <a16:creationId xmlns:a16="http://schemas.microsoft.com/office/drawing/2014/main" id="{1343BD2E-54F5-FA17-2ED4-A7A20E98907D}"/>
              </a:ext>
            </a:extLst>
          </p:cNvPr>
          <p:cNvSpPr/>
          <p:nvPr/>
        </p:nvSpPr>
        <p:spPr>
          <a:xfrm>
            <a:off x="7681554" y="2909678"/>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14</a:t>
            </a:r>
          </a:p>
        </p:txBody>
      </p:sp>
    </p:spTree>
    <p:extLst>
      <p:ext uri="{BB962C8B-B14F-4D97-AF65-F5344CB8AC3E}">
        <p14:creationId xmlns:p14="http://schemas.microsoft.com/office/powerpoint/2010/main" val="3536766913"/>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B48DD4-14AB-CAF0-6258-55F7BCD21443}"/>
              </a:ext>
            </a:extLst>
          </p:cNvPr>
          <p:cNvPicPr>
            <a:picLocks noChangeAspect="1"/>
          </p:cNvPicPr>
          <p:nvPr/>
        </p:nvPicPr>
        <p:blipFill>
          <a:blip r:embed="rId3"/>
          <a:stretch>
            <a:fillRect/>
          </a:stretch>
        </p:blipFill>
        <p:spPr>
          <a:xfrm>
            <a:off x="619828" y="1701897"/>
            <a:ext cx="10781691" cy="358088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Ready for Approval</a:t>
            </a:r>
          </a:p>
          <a:p>
            <a:pPr algn="ctr"/>
            <a:endParaRPr lang="en-US" sz="4400">
              <a:latin typeface="Arial"/>
              <a:cs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a:xfrm>
            <a:off x="11273603" y="0"/>
            <a:ext cx="667386" cy="591670"/>
          </a:xfrm>
        </p:spPr>
        <p:txBody>
          <a:bodyPr anchor="ctr"/>
          <a:lstStyle/>
          <a:p>
            <a:fld id="{4179449E-6FBB-2343-B3AE-D1EFA46A6E77}" type="slidenum">
              <a:rPr lang="en-US" smtClean="0"/>
              <a:pPr/>
              <a:t>98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639601" y="4881561"/>
            <a:ext cx="941774" cy="464990"/>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Line arrow: Straight with solid fill">
            <a:extLst>
              <a:ext uri="{FF2B5EF4-FFF2-40B4-BE49-F238E27FC236}">
                <a16:creationId xmlns:a16="http://schemas.microsoft.com/office/drawing/2014/main" id="{4946AD0C-1F45-6EB3-982A-912A51AB5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530361">
            <a:off x="1263932" y="4011377"/>
            <a:ext cx="1276998" cy="1382736"/>
          </a:xfrm>
          <a:prstGeom prst="rect">
            <a:avLst/>
          </a:prstGeom>
        </p:spPr>
      </p:pic>
      <p:sp>
        <p:nvSpPr>
          <p:cNvPr id="20" name="Rectangle: Rounded Corners 19">
            <a:extLst>
              <a:ext uri="{FF2B5EF4-FFF2-40B4-BE49-F238E27FC236}">
                <a16:creationId xmlns:a16="http://schemas.microsoft.com/office/drawing/2014/main" id="{FA397840-AAE4-F841-4F47-92E2B6834B9F}"/>
              </a:ext>
            </a:extLst>
          </p:cNvPr>
          <p:cNvSpPr/>
          <p:nvPr/>
        </p:nvSpPr>
        <p:spPr>
          <a:xfrm>
            <a:off x="2238391" y="3325871"/>
            <a:ext cx="3718210" cy="11855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“Update” to save “Ready for Approval” status</a:t>
            </a:r>
          </a:p>
        </p:txBody>
      </p:sp>
      <p:sp>
        <p:nvSpPr>
          <p:cNvPr id="10" name="Oval 9">
            <a:extLst>
              <a:ext uri="{FF2B5EF4-FFF2-40B4-BE49-F238E27FC236}">
                <a16:creationId xmlns:a16="http://schemas.microsoft.com/office/drawing/2014/main" id="{1343BD2E-54F5-FA17-2ED4-A7A20E98907D}"/>
              </a:ext>
            </a:extLst>
          </p:cNvPr>
          <p:cNvSpPr/>
          <p:nvPr/>
        </p:nvSpPr>
        <p:spPr>
          <a:xfrm>
            <a:off x="1902431" y="3078208"/>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15</a:t>
            </a:r>
          </a:p>
        </p:txBody>
      </p:sp>
    </p:spTree>
    <p:extLst>
      <p:ext uri="{BB962C8B-B14F-4D97-AF65-F5344CB8AC3E}">
        <p14:creationId xmlns:p14="http://schemas.microsoft.com/office/powerpoint/2010/main" val="1662249823"/>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25BF8-88A2-002D-2A09-70421467456B}"/>
              </a:ext>
            </a:extLst>
          </p:cNvPr>
          <p:cNvPicPr>
            <a:picLocks noChangeAspect="1"/>
          </p:cNvPicPr>
          <p:nvPr/>
        </p:nvPicPr>
        <p:blipFill>
          <a:blip r:embed="rId3"/>
          <a:stretch>
            <a:fillRect/>
          </a:stretch>
        </p:blipFill>
        <p:spPr>
          <a:xfrm>
            <a:off x="619828" y="1523770"/>
            <a:ext cx="10781691" cy="358088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55563" y="257324"/>
            <a:ext cx="10618040" cy="848633"/>
          </a:xfrm>
          <a:ln w="28575">
            <a:solidFill>
              <a:schemeClr val="tx1"/>
            </a:solidFill>
          </a:ln>
        </p:spPr>
        <p:txBody>
          <a:bodyPr lIns="91440" tIns="45720" rIns="91440" bIns="45720" anchor="t"/>
          <a:lstStyle/>
          <a:p>
            <a:pPr algn="ctr"/>
            <a:r>
              <a:rPr lang="en-US" sz="4400">
                <a:latin typeface="Arial"/>
                <a:cs typeface="Arial"/>
              </a:rPr>
              <a:t>Submit Requisition</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a:xfrm>
            <a:off x="11291894" y="0"/>
            <a:ext cx="649095" cy="591670"/>
          </a:xfrm>
        </p:spPr>
        <p:txBody>
          <a:bodyPr anchor="ctr"/>
          <a:lstStyle/>
          <a:p>
            <a:fld id="{4179449E-6FBB-2343-B3AE-D1EFA46A6E77}" type="slidenum">
              <a:rPr lang="en-US" smtClean="0"/>
              <a:pPr/>
              <a:t>99</a:t>
            </a:fld>
            <a:endParaRPr lang="en-US" dirty="0"/>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Rounded Corners 2">
            <a:extLst>
              <a:ext uri="{FF2B5EF4-FFF2-40B4-BE49-F238E27FC236}">
                <a16:creationId xmlns:a16="http://schemas.microsoft.com/office/drawing/2014/main" id="{0323B66B-9BA2-FCD1-A43D-EEAEB9CCC289}"/>
              </a:ext>
            </a:extLst>
          </p:cNvPr>
          <p:cNvSpPr/>
          <p:nvPr/>
        </p:nvSpPr>
        <p:spPr>
          <a:xfrm>
            <a:off x="10611081" y="5696499"/>
            <a:ext cx="1336592" cy="773633"/>
          </a:xfrm>
          <a:prstGeom prst="roundRect">
            <a:avLst/>
          </a:prstGeom>
          <a:solidFill>
            <a:srgbClr val="721F5D"/>
          </a:solidFill>
          <a:ln w="19050">
            <a:solidFill>
              <a:schemeClr val="tx1"/>
            </a:solidFill>
          </a:ln>
          <a:effectLst>
            <a:glow rad="228600">
              <a:schemeClr val="accent5">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bg1"/>
                </a:solidFill>
                <a:latin typeface="Arial"/>
                <a:cs typeface="Arial"/>
              </a:rPr>
              <a:t>Locate specific product by product number.</a:t>
            </a:r>
          </a:p>
        </p:txBody>
      </p:sp>
      <p:sp>
        <p:nvSpPr>
          <p:cNvPr id="17" name="Rectangle 16">
            <a:extLst>
              <a:ext uri="{FF2B5EF4-FFF2-40B4-BE49-F238E27FC236}">
                <a16:creationId xmlns:a16="http://schemas.microsoft.com/office/drawing/2014/main" id="{6DE98ECD-7B4C-1C37-A7BC-50D5527C633E}"/>
              </a:ext>
            </a:extLst>
          </p:cNvPr>
          <p:cNvSpPr/>
          <p:nvPr/>
        </p:nvSpPr>
        <p:spPr>
          <a:xfrm>
            <a:off x="10646435" y="4758517"/>
            <a:ext cx="645459" cy="398033"/>
          </a:xfrm>
          <a:prstGeom prst="rect">
            <a:avLst/>
          </a:prstGeom>
          <a:noFill/>
          <a:ln w="57150">
            <a:solidFill>
              <a:schemeClr val="accent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A397840-AAE4-F841-4F47-92E2B6834B9F}"/>
              </a:ext>
            </a:extLst>
          </p:cNvPr>
          <p:cNvSpPr/>
          <p:nvPr/>
        </p:nvSpPr>
        <p:spPr>
          <a:xfrm>
            <a:off x="8226765" y="3510630"/>
            <a:ext cx="3364756" cy="100022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ea typeface="+mn-lt"/>
                <a:cs typeface="+mn-lt"/>
              </a:rPr>
              <a:t>Click “Save” to submit to TDA for review</a:t>
            </a:r>
          </a:p>
        </p:txBody>
      </p:sp>
      <p:sp>
        <p:nvSpPr>
          <p:cNvPr id="10" name="Oval 9">
            <a:extLst>
              <a:ext uri="{FF2B5EF4-FFF2-40B4-BE49-F238E27FC236}">
                <a16:creationId xmlns:a16="http://schemas.microsoft.com/office/drawing/2014/main" id="{1343BD2E-54F5-FA17-2ED4-A7A20E98907D}"/>
              </a:ext>
            </a:extLst>
          </p:cNvPr>
          <p:cNvSpPr/>
          <p:nvPr/>
        </p:nvSpPr>
        <p:spPr>
          <a:xfrm>
            <a:off x="7916798" y="3232951"/>
            <a:ext cx="619933" cy="555357"/>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16</a:t>
            </a:r>
          </a:p>
        </p:txBody>
      </p:sp>
      <p:sp>
        <p:nvSpPr>
          <p:cNvPr id="4" name="Arrow: Left 3">
            <a:extLst>
              <a:ext uri="{FF2B5EF4-FFF2-40B4-BE49-F238E27FC236}">
                <a16:creationId xmlns:a16="http://schemas.microsoft.com/office/drawing/2014/main" id="{8582C415-FBDC-25FC-0CC0-F1204E618DF1}"/>
              </a:ext>
            </a:extLst>
          </p:cNvPr>
          <p:cNvSpPr/>
          <p:nvPr/>
        </p:nvSpPr>
        <p:spPr>
          <a:xfrm flipH="1">
            <a:off x="8948570" y="4545419"/>
            <a:ext cx="1507863" cy="940397"/>
          </a:xfrm>
          <a:prstGeom prst="leftArrow">
            <a:avLst/>
          </a:prstGeom>
          <a:solidFill>
            <a:schemeClr val="accent6"/>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lumMod val="95000"/>
                    <a:lumOff val="5000"/>
                  </a:schemeClr>
                </a:solidFill>
                <a:latin typeface="Arial"/>
                <a:cs typeface="Arial"/>
              </a:rPr>
              <a:t>Click</a:t>
            </a:r>
          </a:p>
        </p:txBody>
      </p:sp>
    </p:spTree>
    <p:extLst>
      <p:ext uri="{BB962C8B-B14F-4D97-AF65-F5344CB8AC3E}">
        <p14:creationId xmlns:p14="http://schemas.microsoft.com/office/powerpoint/2010/main" val="730300782"/>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3">
      <a:dk1>
        <a:srgbClr val="000000"/>
      </a:dk1>
      <a:lt1>
        <a:srgbClr val="FFFFFF"/>
      </a:lt1>
      <a:dk2>
        <a:srgbClr val="FF9300"/>
      </a:dk2>
      <a:lt2>
        <a:srgbClr val="EBEBEB"/>
      </a:lt2>
      <a:accent1>
        <a:srgbClr val="EE1B2E"/>
      </a:accent1>
      <a:accent2>
        <a:srgbClr val="F2594D"/>
      </a:accent2>
      <a:accent3>
        <a:srgbClr val="F6987F"/>
      </a:accent3>
      <a:accent4>
        <a:srgbClr val="E9943A"/>
      </a:accent4>
      <a:accent5>
        <a:srgbClr val="61BD48"/>
      </a:accent5>
      <a:accent6>
        <a:srgbClr val="FF7C00"/>
      </a:accent6>
      <a:hlink>
        <a:srgbClr val="000000"/>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13">
      <a:dk1>
        <a:srgbClr val="000000"/>
      </a:dk1>
      <a:lt1>
        <a:srgbClr val="FFFFFF"/>
      </a:lt1>
      <a:dk2>
        <a:srgbClr val="FF9300"/>
      </a:dk2>
      <a:lt2>
        <a:srgbClr val="EBEBEB"/>
      </a:lt2>
      <a:accent1>
        <a:srgbClr val="EE1B2E"/>
      </a:accent1>
      <a:accent2>
        <a:srgbClr val="F2594D"/>
      </a:accent2>
      <a:accent3>
        <a:srgbClr val="F6987F"/>
      </a:accent3>
      <a:accent4>
        <a:srgbClr val="E9943A"/>
      </a:accent4>
      <a:accent5>
        <a:srgbClr val="61BD48"/>
      </a:accent5>
      <a:accent6>
        <a:srgbClr val="FF7C00"/>
      </a:accent6>
      <a:hlink>
        <a:srgbClr val="000000"/>
      </a:hlink>
      <a:folHlink>
        <a:srgbClr val="A5A5A5"/>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A5E6C0FE572B40A73046A46B783CC6" ma:contentTypeVersion="13" ma:contentTypeDescription="Create a new document." ma:contentTypeScope="" ma:versionID="04547b92a2f93c2320eb164026b9cf33">
  <xsd:schema xmlns:xsd="http://www.w3.org/2001/XMLSchema" xmlns:xs="http://www.w3.org/2001/XMLSchema" xmlns:p="http://schemas.microsoft.com/office/2006/metadata/properties" xmlns:ns2="6146fc1c-d1d5-4e31-bccf-448e84e59d21" xmlns:ns3="e8b6d689-0d54-477a-9966-fd4f195d874a" xmlns:ns4="968d3519-21c4-4a56-ab3d-9443eb79900e" targetNamespace="http://schemas.microsoft.com/office/2006/metadata/properties" ma:root="true" ma:fieldsID="a295cfbcc3fe20e472dd827c4d761ef9" ns2:_="" ns3:_="" ns4:_="">
    <xsd:import namespace="6146fc1c-d1d5-4e31-bccf-448e84e59d21"/>
    <xsd:import namespace="e8b6d689-0d54-477a-9966-fd4f195d874a"/>
    <xsd:import namespace="968d3519-21c4-4a56-ab3d-9443eb79900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6fc1c-d1d5-4e31-bccf-448e84e59d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7879c0f-964c-456d-8ee4-6ba33605d1d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b6d689-0d54-477a-9966-fd4f195d87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46a6a6c-0f07-4a28-9b6b-ef8d5d84ec6d}" ma:internalName="TaxCatchAll" ma:showField="CatchAllData" ma:web="e8b6d689-0d54-477a-9966-fd4f195d87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8d3519-21c4-4a56-ab3d-9443eb79900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8b6d689-0d54-477a-9966-fd4f195d874a" xsi:nil="true"/>
    <lcf76f155ced4ddcb4097134ff3c332f xmlns="6146fc1c-d1d5-4e31-bccf-448e84e59d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A2AEB7-73C1-4C9E-A530-D1B7363E6C7B}">
  <ds:schemaRefs>
    <ds:schemaRef ds:uri="http://schemas.microsoft.com/sharepoint/v3/contenttype/forms"/>
  </ds:schemaRefs>
</ds:datastoreItem>
</file>

<file path=customXml/itemProps2.xml><?xml version="1.0" encoding="utf-8"?>
<ds:datastoreItem xmlns:ds="http://schemas.openxmlformats.org/officeDocument/2006/customXml" ds:itemID="{09BB5B9A-3DB0-476D-93AD-4E00786186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46fc1c-d1d5-4e31-bccf-448e84e59d21"/>
    <ds:schemaRef ds:uri="e8b6d689-0d54-477a-9966-fd4f195d874a"/>
    <ds:schemaRef ds:uri="968d3519-21c4-4a56-ab3d-9443eb799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7A22E0-19D6-467E-827D-546687BB15F4}">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elements/1.1/"/>
    <ds:schemaRef ds:uri="http://purl.org/dc/terms/"/>
    <ds:schemaRef ds:uri="42885fea-74c9-4729-88c6-2ce77fed68ec"/>
    <ds:schemaRef ds:uri="http://schemas.openxmlformats.org/package/2006/metadata/core-properties"/>
    <ds:schemaRef ds:uri="http://www.w3.org/XML/1998/namespace"/>
    <ds:schemaRef ds:uri="3eb9ff95-4672-440e-884a-8dd818b3a0cd"/>
    <ds:schemaRef ds:uri="e8b6d689-0d54-477a-9966-fd4f195d874a"/>
    <ds:schemaRef ds:uri="6146fc1c-d1d5-4e31-bccf-448e84e59d21"/>
  </ds:schemaRefs>
</ds:datastoreItem>
</file>

<file path=docProps/app.xml><?xml version="1.0" encoding="utf-8"?>
<Properties xmlns="http://schemas.openxmlformats.org/officeDocument/2006/extended-properties" xmlns:vt="http://schemas.openxmlformats.org/officeDocument/2006/docPropsVTypes">
  <Template/>
  <TotalTime>1617</TotalTime>
  <Words>7331</Words>
  <Application>Microsoft Office PowerPoint</Application>
  <PresentationFormat>Widescreen</PresentationFormat>
  <Paragraphs>1239</Paragraphs>
  <Slides>111</Slides>
  <Notes>110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111</vt:i4>
      </vt:variant>
    </vt:vector>
  </HeadingPairs>
  <TitlesOfParts>
    <vt:vector size="128" baseType="lpstr">
      <vt:lpstr>Arial</vt:lpstr>
      <vt:lpstr>Arial Black</vt:lpstr>
      <vt:lpstr>Arial,Sans-Serif</vt:lpstr>
      <vt:lpstr>Calibri</vt:lpstr>
      <vt:lpstr>Calibri Light</vt:lpstr>
      <vt:lpstr>Century Gothic</vt:lpstr>
      <vt:lpstr>Rockwell</vt:lpstr>
      <vt:lpstr>Segoe UI</vt:lpstr>
      <vt:lpstr>Times New Roman</vt:lpstr>
      <vt:lpstr>Trebuchet MS</vt:lpstr>
      <vt:lpstr>Wingdings</vt:lpstr>
      <vt:lpstr>Wingdings 3</vt:lpstr>
      <vt:lpstr>Office Theme</vt:lpstr>
      <vt:lpstr>Office Theme</vt:lpstr>
      <vt:lpstr>Facet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dc:creator>
  <cp:lastModifiedBy>Diana Chavarria</cp:lastModifiedBy>
  <cp:revision>3</cp:revision>
  <cp:lastPrinted>2023-08-07T20:44:30Z</cp:lastPrinted>
  <dcterms:created xsi:type="dcterms:W3CDTF">2016-11-18T06:06:25Z</dcterms:created>
  <dcterms:modified xsi:type="dcterms:W3CDTF">2023-09-14T13:58:50Z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0x010100EAA5E6C0FE572B40A73046A46B783CC6</vt:lpwstr>
  </property>
</Properties>
</file>